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394" r:id="rId2"/>
    <p:sldId id="395" r:id="rId3"/>
    <p:sldId id="412" r:id="rId4"/>
    <p:sldId id="434" r:id="rId5"/>
    <p:sldId id="440" r:id="rId6"/>
    <p:sldId id="449" r:id="rId7"/>
    <p:sldId id="441" r:id="rId8"/>
    <p:sldId id="443" r:id="rId9"/>
    <p:sldId id="474" r:id="rId10"/>
    <p:sldId id="459" r:id="rId11"/>
    <p:sldId id="464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342" r:id="rId21"/>
    <p:sldId id="343" r:id="rId22"/>
    <p:sldId id="344" r:id="rId23"/>
    <p:sldId id="403" r:id="rId24"/>
    <p:sldId id="404" r:id="rId25"/>
    <p:sldId id="345" r:id="rId26"/>
    <p:sldId id="460" r:id="rId27"/>
    <p:sldId id="347" r:id="rId28"/>
    <p:sldId id="348" r:id="rId29"/>
    <p:sldId id="349" r:id="rId30"/>
    <p:sldId id="350" r:id="rId31"/>
    <p:sldId id="351" r:id="rId32"/>
    <p:sldId id="413" r:id="rId33"/>
    <p:sldId id="352" r:id="rId34"/>
    <p:sldId id="353" r:id="rId35"/>
    <p:sldId id="354" r:id="rId36"/>
    <p:sldId id="360" r:id="rId37"/>
    <p:sldId id="473" r:id="rId38"/>
    <p:sldId id="405" r:id="rId39"/>
    <p:sldId id="406" r:id="rId40"/>
    <p:sldId id="407" r:id="rId41"/>
    <p:sldId id="408" r:id="rId42"/>
    <p:sldId id="461" r:id="rId43"/>
    <p:sldId id="462" r:id="rId44"/>
    <p:sldId id="463" r:id="rId45"/>
    <p:sldId id="423" r:id="rId46"/>
    <p:sldId id="364" r:id="rId47"/>
    <p:sldId id="417" r:id="rId48"/>
    <p:sldId id="418" r:id="rId49"/>
    <p:sldId id="419" r:id="rId50"/>
    <p:sldId id="420" r:id="rId51"/>
    <p:sldId id="370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409" r:id="rId60"/>
    <p:sldId id="410" r:id="rId61"/>
    <p:sldId id="411" r:id="rId62"/>
    <p:sldId id="383" r:id="rId63"/>
    <p:sldId id="384" r:id="rId64"/>
    <p:sldId id="385" r:id="rId65"/>
    <p:sldId id="386" r:id="rId66"/>
    <p:sldId id="422" r:id="rId67"/>
    <p:sldId id="414" r:id="rId68"/>
    <p:sldId id="415" r:id="rId69"/>
    <p:sldId id="421" r:id="rId70"/>
    <p:sldId id="416" r:id="rId71"/>
    <p:sldId id="393" r:id="rId72"/>
    <p:sldId id="402" r:id="rId73"/>
  </p:sldIdLst>
  <p:sldSz cx="9144000" cy="6858000" type="screen4x3"/>
  <p:notesSz cx="6797675" cy="9925050"/>
  <p:defaultTextStyle>
    <a:defPPr>
      <a:defRPr lang="es-P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709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71.xml"/><Relationship Id="rId3" Type="http://schemas.openxmlformats.org/officeDocument/2006/relationships/slide" Target="slides/slide18.xml"/><Relationship Id="rId7" Type="http://schemas.openxmlformats.org/officeDocument/2006/relationships/slide" Target="slides/slide61.xml"/><Relationship Id="rId2" Type="http://schemas.openxmlformats.org/officeDocument/2006/relationships/slide" Target="slides/slide17.xml"/><Relationship Id="rId1" Type="http://schemas.openxmlformats.org/officeDocument/2006/relationships/slide" Target="slides/slide1.xml"/><Relationship Id="rId6" Type="http://schemas.openxmlformats.org/officeDocument/2006/relationships/slide" Target="slides/slide60.xml"/><Relationship Id="rId5" Type="http://schemas.openxmlformats.org/officeDocument/2006/relationships/slide" Target="slides/slide59.xml"/><Relationship Id="rId4" Type="http://schemas.openxmlformats.org/officeDocument/2006/relationships/slide" Target="slides/slide19.xml"/><Relationship Id="rId9" Type="http://schemas.openxmlformats.org/officeDocument/2006/relationships/slide" Target="slides/slide7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Temp\notes87944B\PO_Industria_2010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Temp\notes87944B\Manufactura%202010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PE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5.9786985065154133E-2"/>
          <c:y val="5.2767528146573324E-2"/>
          <c:w val="0.62207421805272156"/>
          <c:h val="0.90181479139924958"/>
        </c:manualLayout>
      </c:layout>
      <c:pie3DChart>
        <c:varyColors val="1"/>
        <c:ser>
          <c:idx val="0"/>
          <c:order val="0"/>
          <c:explosion val="25"/>
          <c:dLbls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 lang="es-PE" b="1"/>
                </a:pPr>
                <a:endParaRPr lang="es-PE"/>
              </a:p>
            </c:txPr>
            <c:showVal val="1"/>
            <c:showLeaderLines val="1"/>
          </c:dLbls>
          <c:cat>
            <c:strRef>
              <c:f>Hoja2!$B$4:$B$12</c:f>
              <c:strCache>
                <c:ptCount val="9"/>
                <c:pt idx="0">
                  <c:v>Metales Comunes</c:v>
                </c:pt>
                <c:pt idx="1">
                  <c:v>Productos Elaborados de Metal, Excepto Maquinaria y Equipo</c:v>
                </c:pt>
                <c:pt idx="2">
                  <c:v>Maquinaria y Equipo N.C.P.</c:v>
                </c:pt>
                <c:pt idx="3">
                  <c:v>Maquinaria de Oficina, Contabilidad e Informática</c:v>
                </c:pt>
                <c:pt idx="4">
                  <c:v>Maquinaria y Aparatos Electricos N.C.P.</c:v>
                </c:pt>
                <c:pt idx="5">
                  <c:v>Equipo y Aparatos de Radio, TV y Comunicaciones</c:v>
                </c:pt>
                <c:pt idx="6">
                  <c:v>Instrumentos Médicos, Opticos y Precisión y Fabr. De Relojes</c:v>
                </c:pt>
                <c:pt idx="7">
                  <c:v>Vehiculos Automotores, Remolques y Semirremolques</c:v>
                </c:pt>
                <c:pt idx="8">
                  <c:v>Otros Tipos de Equipo de Transporte</c:v>
                </c:pt>
              </c:strCache>
            </c:strRef>
          </c:cat>
          <c:val>
            <c:numRef>
              <c:f>Hoja2!$D$4:$D$12</c:f>
              <c:numCache>
                <c:formatCode>#,##0</c:formatCode>
                <c:ptCount val="9"/>
                <c:pt idx="0">
                  <c:v>36.396696300821503</c:v>
                </c:pt>
                <c:pt idx="1">
                  <c:v>120.39718823850905</c:v>
                </c:pt>
                <c:pt idx="2">
                  <c:v>29.251584328730132</c:v>
                </c:pt>
                <c:pt idx="3">
                  <c:v>1.5884539330900502</c:v>
                </c:pt>
                <c:pt idx="4">
                  <c:v>13.434451714547532</c:v>
                </c:pt>
                <c:pt idx="5">
                  <c:v>0.64475989904024233</c:v>
                </c:pt>
                <c:pt idx="6">
                  <c:v>7.3649164831278249</c:v>
                </c:pt>
                <c:pt idx="7">
                  <c:v>17.455408903107529</c:v>
                </c:pt>
                <c:pt idx="8">
                  <c:v>12.804345449576388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0985352659930634"/>
          <c:y val="1.3896471221354345E-2"/>
          <c:w val="0.27683084377055461"/>
          <c:h val="0.98610352877864538"/>
        </c:manualLayout>
      </c:layout>
      <c:txPr>
        <a:bodyPr/>
        <a:lstStyle/>
        <a:p>
          <a:pPr>
            <a:defRPr lang="es-PE" sz="1300" kern="1200" baseline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PE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s-ES"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S" sz="2400" b="1" kern="12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Demanda Minera Insumos Nacionales</a:t>
            </a:r>
            <a:endParaRPr lang="es-ES" sz="240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c:rich>
      </c:tx>
      <c:layout>
        <c:manualLayout>
          <c:xMode val="edge"/>
          <c:yMode val="edge"/>
          <c:x val="0.1721311147052037"/>
          <c:y val="1.6534621153205201E-2"/>
        </c:manualLayout>
      </c:layout>
    </c:title>
    <c:view3D>
      <c:rotX val="30"/>
      <c:perspective val="70"/>
    </c:view3D>
    <c:plotArea>
      <c:layout>
        <c:manualLayout>
          <c:layoutTarget val="inner"/>
          <c:xMode val="edge"/>
          <c:yMode val="edge"/>
          <c:x val="0.21358936789482447"/>
          <c:y val="0.30113518829014296"/>
          <c:w val="0.63710436346742583"/>
          <c:h val="0.53783843057354452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14757780862415587"/>
                  <c:y val="6.2661830192574236E-2"/>
                </c:manualLayout>
              </c:layout>
              <c:dLblPos val="bestFit"/>
              <c:showCatName val="1"/>
              <c:showPercent val="1"/>
            </c:dLbl>
            <c:dLbl>
              <c:idx val="1"/>
              <c:layout>
                <c:manualLayout>
                  <c:x val="1.6646234353311161E-2"/>
                  <c:y val="6.5857736884013765E-2"/>
                </c:manualLayout>
              </c:layout>
              <c:dLblPos val="bestFit"/>
              <c:showCatName val="1"/>
              <c:showPercent val="1"/>
            </c:dLbl>
            <c:dLbl>
              <c:idx val="2"/>
              <c:layout>
                <c:manualLayout>
                  <c:x val="0.2112347076131369"/>
                  <c:y val="9.2951022631605026E-2"/>
                </c:manualLayout>
              </c:layout>
              <c:dLblPos val="bestFit"/>
              <c:showCatName val="1"/>
              <c:showPercent val="1"/>
            </c:dLbl>
            <c:dLbl>
              <c:idx val="3"/>
              <c:layout>
                <c:manualLayout>
                  <c:x val="-4.9388709406644034E-2"/>
                  <c:y val="0.13520923648588998"/>
                </c:manualLayout>
              </c:layout>
              <c:dLblPos val="bestFit"/>
              <c:showCatName val="1"/>
              <c:showPercent val="1"/>
            </c:dLbl>
            <c:dLbl>
              <c:idx val="4"/>
              <c:layout>
                <c:manualLayout>
                  <c:x val="-0.11955302779040299"/>
                  <c:y val="9.0592762983280284E-2"/>
                </c:manualLayout>
              </c:layout>
              <c:dLblPos val="bestFit"/>
              <c:showCatName val="1"/>
              <c:showPercent val="1"/>
            </c:dLbl>
            <c:dLbl>
              <c:idx val="5"/>
              <c:layout>
                <c:manualLayout>
                  <c:x val="-0.15236199999181071"/>
                  <c:y val="1.321772980624614E-2"/>
                </c:manualLayout>
              </c:layout>
              <c:dLblPos val="bestFit"/>
              <c:showCatName val="1"/>
              <c:showPercent val="1"/>
            </c:dLbl>
            <c:dLbl>
              <c:idx val="6"/>
              <c:layout>
                <c:manualLayout>
                  <c:x val="-0.1142724008172926"/>
                  <c:y val="-6.0984694328939874E-2"/>
                </c:manualLayout>
              </c:layout>
              <c:dLblPos val="bestFit"/>
              <c:showCatName val="1"/>
              <c:showPercent val="1"/>
            </c:dLbl>
            <c:dLbl>
              <c:idx val="7"/>
              <c:layout>
                <c:manualLayout>
                  <c:x val="7.7273944501087127E-2"/>
                  <c:y val="-3.6428381845527748E-2"/>
                </c:manualLayout>
              </c:layout>
              <c:dLblPos val="bestFit"/>
              <c:showCatName val="1"/>
              <c:showPercent val="1"/>
            </c:dLbl>
            <c:dLbl>
              <c:idx val="8"/>
              <c:layout>
                <c:manualLayout>
                  <c:x val="0.21082331167262441"/>
                  <c:y val="-1.8343802530301701E-2"/>
                </c:manualLayout>
              </c:layout>
              <c:dLblPos val="bestFit"/>
              <c:showCatName val="1"/>
              <c:showPercent val="1"/>
            </c:dLbl>
            <c:txPr>
              <a:bodyPr/>
              <a:lstStyle/>
              <a:p>
                <a:pPr>
                  <a:defRPr lang="es-PE" b="1">
                    <a:solidFill>
                      <a:schemeClr val="tx2"/>
                    </a:solidFill>
                  </a:defRPr>
                </a:pPr>
                <a:endParaRPr lang="es-PE"/>
              </a:p>
            </c:txPr>
            <c:showCatName val="1"/>
            <c:showPercent val="1"/>
            <c:showLeaderLines val="1"/>
          </c:dLbls>
          <c:cat>
            <c:strRef>
              <c:f>Hoja7!$A$2:$A$10</c:f>
              <c:strCache>
                <c:ptCount val="9"/>
                <c:pt idx="0">
                  <c:v>Petróleo Ref.</c:v>
                </c:pt>
                <c:pt idx="1">
                  <c:v>Siderurgia</c:v>
                </c:pt>
                <c:pt idx="2">
                  <c:v>Otros Prod. Quim. - Quim. Básica</c:v>
                </c:pt>
                <c:pt idx="3">
                  <c:v>Caucho, Plast. - Otros Prod. Manuf</c:v>
                </c:pt>
                <c:pt idx="4">
                  <c:v>Maq. No Elect.</c:v>
                </c:pt>
                <c:pt idx="5">
                  <c:v>Prod. Minerales No Met. Y No Ferrosos</c:v>
                </c:pt>
                <c:pt idx="6">
                  <c:v>Otros Prod. Alim.</c:v>
                </c:pt>
                <c:pt idx="7">
                  <c:v>Prod. Met. Div.</c:v>
                </c:pt>
                <c:pt idx="8">
                  <c:v>Confecciones</c:v>
                </c:pt>
              </c:strCache>
            </c:strRef>
          </c:cat>
          <c:val>
            <c:numRef>
              <c:f>Hoja7!$B$2:$B$10</c:f>
              <c:numCache>
                <c:formatCode>General</c:formatCode>
                <c:ptCount val="9"/>
                <c:pt idx="0">
                  <c:v>26</c:v>
                </c:pt>
                <c:pt idx="1">
                  <c:v>24</c:v>
                </c:pt>
                <c:pt idx="2">
                  <c:v>16</c:v>
                </c:pt>
                <c:pt idx="3">
                  <c:v>12</c:v>
                </c:pt>
                <c:pt idx="4">
                  <c:v>5</c:v>
                </c:pt>
                <c:pt idx="5">
                  <c:v>9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0.0156</cdr:x>
      <cdr:y>0.91011</cdr:y>
    </cdr:from>
    <cdr:to>
      <cdr:x>0.24181</cdr:x>
      <cdr:y>0.98596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95250" y="3086100"/>
          <a:ext cx="138112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S" sz="800"/>
            <a:t>Fuente:</a:t>
          </a:r>
          <a:r>
            <a:rPr lang="es-ES" sz="800" baseline="0"/>
            <a:t> INEI</a:t>
          </a:r>
          <a:endParaRPr lang="es-ES" sz="8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B67E08-C14F-494B-9646-C40BD35CF6F5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0DB72FB-82D1-4243-822D-6515EEA3A4A9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9A9F078-0CB9-4261-B23C-2930D8EF22CB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P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5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P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02BB078-0A84-4189-B449-E1DBB388B928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7F048C-3648-4079-BEBB-236C2A5742FC}" type="slidenum">
              <a:rPr lang="es-PE" smtClean="0"/>
              <a:pPr/>
              <a:t>1</a:t>
            </a:fld>
            <a:endParaRPr lang="es-P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4EE5EF-F47B-4901-9AEF-CBD7B51506B5}" type="slidenum">
              <a:rPr lang="es-PE" smtClean="0"/>
              <a:pPr/>
              <a:t>10</a:t>
            </a:fld>
            <a:endParaRPr lang="es-P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013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50200C-58A2-487B-B0AF-09AD558C5828}" type="slidenum">
              <a:rPr lang="es-PE" smtClean="0"/>
              <a:pPr/>
              <a:t>20</a:t>
            </a:fld>
            <a:endParaRPr lang="es-P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5ADE03-E2F5-42A5-B69B-10EF33B64F40}" type="slidenum">
              <a:rPr lang="es-PE" smtClean="0"/>
              <a:pPr/>
              <a:t>21</a:t>
            </a:fld>
            <a:endParaRPr lang="es-P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6924F7-679D-4EDF-B71F-281BFE85868B}" type="slidenum">
              <a:rPr lang="es-PE" smtClean="0"/>
              <a:pPr/>
              <a:t>22</a:t>
            </a:fld>
            <a:endParaRPr lang="es-P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7DCB0A-071E-409D-A732-074093826F95}" type="slidenum">
              <a:rPr lang="es-PE" smtClean="0"/>
              <a:pPr/>
              <a:t>23</a:t>
            </a:fld>
            <a:endParaRPr lang="es-P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054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4333EB-3FE5-468A-9767-2D7670EBC260}" type="slidenum">
              <a:rPr lang="es-PE" smtClean="0"/>
              <a:pPr/>
              <a:t>24</a:t>
            </a:fld>
            <a:endParaRPr lang="es-P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065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C653D2-DA96-4913-A68F-97484CE49B37}" type="slidenum">
              <a:rPr lang="es-PE" smtClean="0"/>
              <a:pPr/>
              <a:t>25</a:t>
            </a:fld>
            <a:endParaRPr lang="es-P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075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605B22-AC9F-4278-97F5-74C7A2888F0A}" type="slidenum">
              <a:rPr lang="es-PE" smtClean="0"/>
              <a:pPr/>
              <a:t>26</a:t>
            </a:fld>
            <a:endParaRPr lang="es-P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085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38B1AF-A049-4A64-925C-4A4B802436DB}" type="slidenum">
              <a:rPr lang="es-PE" smtClean="0"/>
              <a:pPr/>
              <a:t>27</a:t>
            </a:fld>
            <a:endParaRPr lang="es-P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095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E84402-F2B3-436A-8D5A-2214DB757A7A}" type="slidenum">
              <a:rPr lang="es-PE" smtClean="0"/>
              <a:pPr/>
              <a:t>28</a:t>
            </a:fld>
            <a:endParaRPr lang="es-P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1BEEF9-7091-4642-A64E-C96D4372C55C}" type="slidenum">
              <a:rPr lang="es-PE" smtClean="0"/>
              <a:pPr/>
              <a:t>2</a:t>
            </a:fld>
            <a:endParaRPr lang="es-P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05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9E829F-11A0-4114-8E15-E084EF933C19}" type="slidenum">
              <a:rPr lang="es-PE" smtClean="0"/>
              <a:pPr/>
              <a:t>29</a:t>
            </a:fld>
            <a:endParaRPr lang="es-P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16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21ABC9-2E17-44B1-84A3-A77081AB8757}" type="slidenum">
              <a:rPr lang="es-PE" smtClean="0"/>
              <a:pPr/>
              <a:t>30</a:t>
            </a:fld>
            <a:endParaRPr lang="es-P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26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80F7E-F8F2-47F8-89C5-27C41005A471}" type="slidenum">
              <a:rPr lang="es-PE" smtClean="0"/>
              <a:pPr/>
              <a:t>31</a:t>
            </a:fld>
            <a:endParaRPr lang="es-P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36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C02D32-5ECD-4D9D-992E-FC97570D239F}" type="slidenum">
              <a:rPr lang="es-PE" smtClean="0"/>
              <a:pPr/>
              <a:t>32</a:t>
            </a:fld>
            <a:endParaRPr lang="es-P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46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E70E46-153D-4F93-A4C2-B9CCC2401073}" type="slidenum">
              <a:rPr lang="es-PE" smtClean="0"/>
              <a:pPr/>
              <a:t>33</a:t>
            </a:fld>
            <a:endParaRPr lang="es-P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57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D3AFE6-2686-4A4A-A887-C88479F7374D}" type="slidenum">
              <a:rPr lang="es-PE" smtClean="0"/>
              <a:pPr/>
              <a:t>34</a:t>
            </a:fld>
            <a:endParaRPr lang="es-P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67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B70273-FE29-4E71-88EE-E23F87C2E315}" type="slidenum">
              <a:rPr lang="es-PE" smtClean="0"/>
              <a:pPr/>
              <a:t>35</a:t>
            </a:fld>
            <a:endParaRPr lang="es-P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77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F8EF19-F5BE-4B05-AB5B-5E60ED5B9E12}" type="slidenum">
              <a:rPr lang="es-PE" smtClean="0"/>
              <a:pPr/>
              <a:t>36</a:t>
            </a:fld>
            <a:endParaRPr lang="es-P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87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D9389C-12FD-401A-8CA2-AE2D69DF39E2}" type="slidenum">
              <a:rPr lang="es-PE" smtClean="0"/>
              <a:pPr/>
              <a:t>38</a:t>
            </a:fld>
            <a:endParaRPr lang="es-P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198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1DB96E-9AD8-43EB-A1D5-0AF4132E0D82}" type="slidenum">
              <a:rPr lang="es-PE" smtClean="0"/>
              <a:pPr/>
              <a:t>39</a:t>
            </a:fld>
            <a:endParaRPr lang="es-P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819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A5DCEE-BBC4-44DA-B0DA-F6DFA92520CF}" type="slidenum">
              <a:rPr lang="es-PE" smtClean="0"/>
              <a:pPr/>
              <a:t>3</a:t>
            </a:fld>
            <a:endParaRPr lang="es-P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208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DB7DA8-F010-4BC6-9E9F-92EA151EF781}" type="slidenum">
              <a:rPr lang="es-PE" smtClean="0"/>
              <a:pPr/>
              <a:t>40</a:t>
            </a:fld>
            <a:endParaRPr lang="es-P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218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8A8F9-AA78-4228-BC8A-205A8779F0E5}" type="slidenum">
              <a:rPr lang="es-PE" smtClean="0"/>
              <a:pPr/>
              <a:t>41</a:t>
            </a:fld>
            <a:endParaRPr lang="es-P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228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5DEC77-31DB-445C-ABC0-19F02E75D8B3}" type="slidenum">
              <a:rPr lang="es-PE" smtClean="0"/>
              <a:pPr/>
              <a:t>42</a:t>
            </a:fld>
            <a:endParaRPr lang="es-P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239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DAA92A-8814-48F9-8C70-21F87620642B}" type="slidenum">
              <a:rPr lang="es-PE" smtClean="0"/>
              <a:pPr/>
              <a:t>43</a:t>
            </a:fld>
            <a:endParaRPr lang="es-P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249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26A4C7-7F10-479C-A2E0-922CDB0BA734}" type="slidenum">
              <a:rPr lang="es-PE" smtClean="0"/>
              <a:pPr/>
              <a:t>44</a:t>
            </a:fld>
            <a:endParaRPr lang="es-P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259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79018F-FDAB-4B7F-B679-37287FFF378D}" type="slidenum">
              <a:rPr lang="es-PE" smtClean="0"/>
              <a:pPr/>
              <a:t>45</a:t>
            </a:fld>
            <a:endParaRPr lang="es-P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269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471168-F500-468A-8F40-7654049233EA}" type="slidenum">
              <a:rPr lang="es-PE" smtClean="0"/>
              <a:pPr/>
              <a:t>46</a:t>
            </a:fld>
            <a:endParaRPr lang="es-P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280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1475FF-A2C3-4E98-BAC2-DA7CC4EC7EBA}" type="slidenum">
              <a:rPr lang="es-PE" smtClean="0"/>
              <a:pPr/>
              <a:t>47</a:t>
            </a:fld>
            <a:endParaRPr lang="es-P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290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DEBA65-A533-408F-A1E4-8A3D755EF054}" type="slidenum">
              <a:rPr lang="es-PE" smtClean="0"/>
              <a:pPr/>
              <a:t>48</a:t>
            </a:fld>
            <a:endParaRPr lang="es-P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00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DE9543-7853-40F4-9379-AC36C04CD39A}" type="slidenum">
              <a:rPr lang="es-PE" smtClean="0"/>
              <a:pPr/>
              <a:t>49</a:t>
            </a:fld>
            <a:endParaRPr lang="es-P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10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0EC108-D5E1-4FB4-9D69-D7F0320BF4AA}" type="slidenum">
              <a:rPr lang="es-PE" smtClean="0"/>
              <a:pPr/>
              <a:t>50</a:t>
            </a:fld>
            <a:endParaRPr lang="es-PE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2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EEAAF1-6FE8-4229-B719-085D5E2B025F}" type="slidenum">
              <a:rPr lang="es-PE" smtClean="0"/>
              <a:pPr/>
              <a:t>51</a:t>
            </a:fld>
            <a:endParaRPr lang="es-PE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3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C3A5F7-9682-45B3-8E11-99DD878686A2}" type="slidenum">
              <a:rPr lang="es-PE" smtClean="0"/>
              <a:pPr/>
              <a:t>52</a:t>
            </a:fld>
            <a:endParaRPr lang="es-P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4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4E607D-0346-45FF-B750-451B97AEFE9C}" type="slidenum">
              <a:rPr lang="es-PE" smtClean="0"/>
              <a:pPr/>
              <a:t>53</a:t>
            </a:fld>
            <a:endParaRPr lang="es-P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5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230E69-4968-4A3F-AA93-76D86DB77F7C}" type="slidenum">
              <a:rPr lang="es-PE" smtClean="0"/>
              <a:pPr/>
              <a:t>54</a:t>
            </a:fld>
            <a:endParaRPr lang="es-P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61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6815FA-36B4-44D1-BD2F-3E940AA78CFA}" type="slidenum">
              <a:rPr lang="es-PE" smtClean="0"/>
              <a:pPr/>
              <a:t>55</a:t>
            </a:fld>
            <a:endParaRPr lang="es-PE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72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925DCD-E0FE-4DC7-9D55-9B31F726D5B3}" type="slidenum">
              <a:rPr lang="es-PE" smtClean="0"/>
              <a:pPr/>
              <a:t>56</a:t>
            </a:fld>
            <a:endParaRPr lang="es-PE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8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F47D41-667D-4395-A16F-9CD82CBD3197}" type="slidenum">
              <a:rPr lang="es-PE" smtClean="0"/>
              <a:pPr/>
              <a:t>57</a:t>
            </a:fld>
            <a:endParaRPr lang="es-PE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392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54E5A8-EAC9-4264-9EF0-F34360249CC8}" type="slidenum">
              <a:rPr lang="es-PE" smtClean="0"/>
              <a:pPr/>
              <a:t>58</a:t>
            </a:fld>
            <a:endParaRPr lang="es-PE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0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8809DC-0D04-41A0-8FA4-E3191E48EA38}" type="slidenum">
              <a:rPr lang="es-PE" smtClean="0"/>
              <a:pPr/>
              <a:t>59</a:t>
            </a:fld>
            <a:endParaRPr lang="es-P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860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886326-DF8F-47C8-B227-C5325D791028}" type="slidenum">
              <a:rPr lang="es-PE" smtClean="0"/>
              <a:pPr/>
              <a:t>5</a:t>
            </a:fld>
            <a:endParaRPr lang="es-PE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1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8C1324-2000-4155-873D-D7E0A2B35761}" type="slidenum">
              <a:rPr lang="es-PE" smtClean="0"/>
              <a:pPr/>
              <a:t>60</a:t>
            </a:fld>
            <a:endParaRPr lang="es-PE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23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43995A-FB09-460C-9545-54CAE7D87AF6}" type="slidenum">
              <a:rPr lang="es-PE" smtClean="0"/>
              <a:pPr/>
              <a:t>61</a:t>
            </a:fld>
            <a:endParaRPr lang="es-PE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3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B6DE21-E159-43D8-BE5E-F018A7E96607}" type="slidenum">
              <a:rPr lang="es-PE" smtClean="0"/>
              <a:pPr/>
              <a:t>62</a:t>
            </a:fld>
            <a:endParaRPr lang="es-PE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4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36A6B2-0075-44FB-B9A3-E964A77B2973}" type="slidenum">
              <a:rPr lang="es-PE" smtClean="0"/>
              <a:pPr/>
              <a:t>63</a:t>
            </a:fld>
            <a:endParaRPr lang="es-PE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54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ED0364-8CBB-4469-B7F5-FF32F2BDD618}" type="slidenum">
              <a:rPr lang="es-PE" smtClean="0"/>
              <a:pPr/>
              <a:t>64</a:t>
            </a:fld>
            <a:endParaRPr lang="es-PE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6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A909C5-334C-476F-AA5B-B78702967A9C}" type="slidenum">
              <a:rPr lang="es-PE" smtClean="0"/>
              <a:pPr/>
              <a:t>65</a:t>
            </a:fld>
            <a:endParaRPr lang="es-PE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7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0029D8-BBCF-4F86-9AC1-5D3130129878}" type="slidenum">
              <a:rPr lang="es-PE" smtClean="0"/>
              <a:pPr/>
              <a:t>66</a:t>
            </a:fld>
            <a:endParaRPr lang="es-PE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8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8B9EFA-2DC2-473C-BF19-8F37EA6B6FE4}" type="slidenum">
              <a:rPr lang="es-PE" smtClean="0"/>
              <a:pPr/>
              <a:t>67</a:t>
            </a:fld>
            <a:endParaRPr lang="es-PE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49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BB26C7-3D7A-407D-B834-0A0FCFA2CA7D}" type="slidenum">
              <a:rPr lang="es-PE" smtClean="0"/>
              <a:pPr/>
              <a:t>68</a:t>
            </a:fld>
            <a:endParaRPr lang="es-PE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50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5E76BC-39D3-41F9-822B-57E8BDA372F6}" type="slidenum">
              <a:rPr lang="es-PE" smtClean="0"/>
              <a:pPr/>
              <a:t>69</a:t>
            </a:fld>
            <a:endParaRPr lang="es-P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31B6F1-177D-4AD5-A2AF-0E54CF0777B0}" type="slidenum">
              <a:rPr lang="es-PE" smtClean="0"/>
              <a:pPr/>
              <a:t>6</a:t>
            </a:fld>
            <a:endParaRPr lang="es-PE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51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397B43-D3EC-40FF-9940-D22F56F5D804}" type="slidenum">
              <a:rPr lang="es-PE" smtClean="0"/>
              <a:pPr/>
              <a:t>70</a:t>
            </a:fld>
            <a:endParaRPr lang="es-PE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52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DBA1AA-C795-49D8-AB20-4810B5EAE9D7}" type="slidenum">
              <a:rPr lang="es-PE" smtClean="0"/>
              <a:pPr/>
              <a:t>71</a:t>
            </a:fld>
            <a:endParaRPr lang="es-PE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153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C49515-EBB2-4FFD-9F88-57338B17ECD1}" type="slidenum">
              <a:rPr lang="es-PE" smtClean="0"/>
              <a:pPr/>
              <a:t>72</a:t>
            </a:fld>
            <a:endParaRPr lang="es-P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77" tIns="46138" rIns="92277" bIns="461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2277" tIns="46138" rIns="92277" bIns="461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1027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2277" tIns="46138" rIns="92277" bIns="461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25E5E-27CB-4B45-B0A2-EE8DAD4F209F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9B7E-5E15-45E4-972F-A1F122EAF026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7" name="6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83061-BE73-4024-A62F-BE2BBAA1B70D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0427A-A089-438C-B983-57794ACB7B71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7" name="6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3F170-4FF1-47D3-BDD7-7EDE936364E0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9F329-2174-4807-B990-C4BA9D5F1274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7" name="6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9750" y="1125538"/>
            <a:ext cx="7704138" cy="496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E"/>
          </a:p>
        </p:txBody>
      </p:sp>
      <p:pic>
        <p:nvPicPr>
          <p:cNvPr id="3" name="2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77A14-00C0-448B-815D-041835102149}" type="datetimeFigureOut">
              <a:rPr lang="es-ES"/>
              <a:pPr>
                <a:defRPr/>
              </a:pPr>
              <a:t>14/07/2011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424EE-31A8-40C3-AF97-DB076E709BE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pic>
        <p:nvPicPr>
          <p:cNvPr id="7" name="6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 l="4794" t="16360" r="72321" b="67889"/>
          <a:stretch>
            <a:fillRect/>
          </a:stretch>
        </p:blipFill>
        <p:spPr bwMode="auto">
          <a:xfrm>
            <a:off x="7740650" y="260350"/>
            <a:ext cx="1177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5CE22-A430-455D-A495-604A1A2D386F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D3BB-FFA9-4CA5-A52F-FA97B715DB39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9" name="8 Imagen" descr="logo SNI complet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D9D5F-9425-4906-B513-8A7705F07D46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1DFEE-3300-4AD9-8ABF-78E9CE2CDCD7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7" name="6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98553-FA0E-45F0-96BB-F45648CF62AB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4D4B9-BEC7-4D64-9155-A329B0977CCF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8" name="7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00547-3DD0-4EDA-9E4A-22488B30C32C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3C1AC-4FC3-467E-B393-8D6C1DD98BA0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10" name="9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DACE4-3D01-4E15-A387-0D305316A43C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518CA-F577-41B2-8F62-9E157A4B011C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6" name="5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94AE-445D-4303-9303-7A9B9ABC45B3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E4A87-53AB-476E-82B4-FE3B093071BD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5" name="4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C21A-81F1-400B-ACCE-BE54807A6213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3BF4-54AC-4E5A-86C3-04C330DEEA74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8" name="7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B1669-F166-4AB7-BBA5-03E8106FACA9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47B18-F229-4013-83B9-EBD9E3E0D995}" type="slidenum">
              <a:rPr lang="es-PE"/>
              <a:pPr>
                <a:defRPr/>
              </a:pPr>
              <a:t>‹#›</a:t>
            </a:fld>
            <a:endParaRPr lang="es-PE"/>
          </a:p>
        </p:txBody>
      </p:sp>
      <p:pic>
        <p:nvPicPr>
          <p:cNvPr id="8" name="7 Imagen" descr="logo SNI complet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" y="53764"/>
            <a:ext cx="3608785" cy="71435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PE" smtClean="0"/>
          </a:p>
        </p:txBody>
      </p:sp>
      <p:sp>
        <p:nvSpPr>
          <p:cNvPr id="92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7C6CF-3183-433C-BE17-9251795448CA}" type="datetimeFigureOut">
              <a:rPr lang="es-PE"/>
              <a:pPr>
                <a:defRPr/>
              </a:pPr>
              <a:t>14/07/2011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E659B2-E1DF-48E7-BE25-DD7CA79D4351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9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4" r:id="rId12"/>
    <p:sldLayoutId id="21474838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http://www.congresosgp.com/img/logotipos/logo-copper.jpg" TargetMode="External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southernperu.com/" TargetMode="External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11" Type="http://schemas.openxmlformats.org/officeDocument/2006/relationships/hyperlink" Target="http://www.chariotresources.com/index.php" TargetMode="External"/><Relationship Id="rId5" Type="http://schemas.openxmlformats.org/officeDocument/2006/relationships/image" Target="../media/image14.pn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8.png"/><Relationship Id="rId19" Type="http://schemas.openxmlformats.org/officeDocument/2006/relationships/image" Target="../media/image22.wmf"/><Relationship Id="rId4" Type="http://schemas.openxmlformats.org/officeDocument/2006/relationships/image" Target="../media/image13.png"/><Relationship Id="rId9" Type="http://schemas.openxmlformats.org/officeDocument/2006/relationships/hyperlink" Target="http://www.minsur.com.pe/index.htm" TargetMode="External"/><Relationship Id="rId14" Type="http://schemas.openxmlformats.org/officeDocument/2006/relationships/oleObject" Target="../embeddings/oleObject3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i.org.pe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mm@sni.org.pe" TargetMode="External"/><Relationship Id="rId5" Type="http://schemas.openxmlformats.org/officeDocument/2006/relationships/hyperlink" Target="http://www.cdi.org.pe/" TargetMode="External"/><Relationship Id="rId4" Type="http://schemas.openxmlformats.org/officeDocument/2006/relationships/hyperlink" Target="http://www.cmm.org.pe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ale.com/vale_us/cgi/cgilua.exe/sys/start.htm?tpl=home" TargetMode="External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6.png"/><Relationship Id="rId7" Type="http://schemas.openxmlformats.org/officeDocument/2006/relationships/image" Target="../media/image28.jpeg"/><Relationship Id="rId12" Type="http://schemas.openxmlformats.org/officeDocument/2006/relationships/image" Target="http://www.congresosgp.com/img/logotipos/logo-copper.jpg" TargetMode="External"/><Relationship Id="rId17" Type="http://schemas.openxmlformats.org/officeDocument/2006/relationships/image" Target="http://www.congresosgp.com/img/logotipos/logo-votoratim.jpg" TargetMode="External"/><Relationship Id="rId25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jpeg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24" Type="http://schemas.openxmlformats.org/officeDocument/2006/relationships/image" Target="../media/image38.png"/><Relationship Id="rId5" Type="http://schemas.openxmlformats.org/officeDocument/2006/relationships/image" Target="../media/image26.gif"/><Relationship Id="rId15" Type="http://schemas.openxmlformats.org/officeDocument/2006/relationships/hyperlink" Target="http://www.votorantim.com.br/" TargetMode="External"/><Relationship Id="rId23" Type="http://schemas.openxmlformats.org/officeDocument/2006/relationships/image" Target="../media/image37.png"/><Relationship Id="rId10" Type="http://schemas.openxmlformats.org/officeDocument/2006/relationships/hyperlink" Target="http://www.southernperu.com/" TargetMode="External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image" Target="http://www.ilafa42.com/images/cajamarquilla.gi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3.png"/><Relationship Id="rId26" Type="http://schemas.openxmlformats.org/officeDocument/2006/relationships/image" Target="../media/image58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55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2.png"/><Relationship Id="rId25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6" Type="http://schemas.openxmlformats.org/officeDocument/2006/relationships/image" Target="http://www.congresosgp.com/img/logotipos/logo_anglo.png" TargetMode="External"/><Relationship Id="rId20" Type="http://schemas.openxmlformats.org/officeDocument/2006/relationships/image" Target="cid:image002.jpg@01CC206E.C2F80FB0" TargetMode="External"/><Relationship Id="rId29" Type="http://schemas.openxmlformats.org/officeDocument/2006/relationships/image" Target="../media/image61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oleObject" Target="../embeddings/oleObject7.bin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6.png"/><Relationship Id="rId28" Type="http://schemas.openxmlformats.org/officeDocument/2006/relationships/image" Target="../media/image60.jpeg"/><Relationship Id="rId10" Type="http://schemas.openxmlformats.org/officeDocument/2006/relationships/image" Target="../media/image47.jpeg"/><Relationship Id="rId19" Type="http://schemas.openxmlformats.org/officeDocument/2006/relationships/image" Target="../media/image54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hyperlink" Target="http://www.angloamerican.co.uk/" TargetMode="External"/><Relationship Id="rId22" Type="http://schemas.openxmlformats.org/officeDocument/2006/relationships/hyperlink" Target="http://www.jinzhaoperu.com/" TargetMode="External"/><Relationship Id="rId27" Type="http://schemas.openxmlformats.org/officeDocument/2006/relationships/image" Target="../media/image59.png"/><Relationship Id="rId30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0" y="257174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Minería y Desarrollo de la </a:t>
            </a:r>
            <a:endParaRPr lang="es-MX" sz="36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Industria </a:t>
            </a:r>
            <a:r>
              <a:rPr lang="es-MX" sz="3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Nacional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572132" y="5143512"/>
            <a:ext cx="2622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Ing. Augusto 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Martinelli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0" y="714356"/>
            <a:ext cx="9143999" cy="409023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Actividad Minera en el Territorio Nacional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ph idx="1"/>
          </p:nvPr>
        </p:nvGraphicFramePr>
        <p:xfrm>
          <a:off x="5112271" y="1600200"/>
          <a:ext cx="3132137" cy="4525963"/>
        </p:xfrm>
        <a:graphic>
          <a:graphicData uri="http://schemas.openxmlformats.org/presentationml/2006/ole">
            <p:oleObj spid="_x0000_s6146" name="CorelDRAW" r:id="rId4" imgW="5898240" imgH="8523000" progId="">
              <p:embed/>
            </p:oleObj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27088" y="1341438"/>
          <a:ext cx="3456384" cy="5256578"/>
        </p:xfrm>
        <a:graphic>
          <a:graphicData uri="http://schemas.openxmlformats.org/drawingml/2006/table">
            <a:tbl>
              <a:tblPr/>
              <a:tblGrid>
                <a:gridCol w="1086186"/>
                <a:gridCol w="873428"/>
                <a:gridCol w="795043"/>
                <a:gridCol w="701727"/>
              </a:tblGrid>
              <a:tr h="18428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Actividad Minera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84286"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Hectareas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37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Superficie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Concesión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de Concesión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Amazonas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3,924,913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406,031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Ancash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3,591,441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1,508,863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Apurimac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2,089,579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1,140,572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Ayacucho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4,381,480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1,311,267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Arequipa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6,334,539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2,966,508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Cajamarca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3,341,754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1,458,742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Callao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3,440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Cuzco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7,198,650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1,105,185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Huancavelica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2,213,147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927,966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Huanuco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3,684,885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351,462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Ica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2,132,783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698,613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Junin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4,418,723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866,639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 Libertad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2,549,990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1,190,768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Lambayeque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1,423,130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341,644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Lima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3,480,159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1,494,365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loreto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36,885,195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116,481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Madre de Dios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8,530,054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767,595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Moquegua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1,573,397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1,127,810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Pasco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2,331,959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395,550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Piura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3,589,249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929,481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Puno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6,699,712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2,483,212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 martin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5,125,331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105,200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Tacna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1,607,589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860,392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12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Tumbes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466,920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5,898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286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Ucayali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10,241,955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18,206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062"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Pais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127,831,232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22,581,890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300" name="Rectangle 12"/>
          <p:cNvSpPr>
            <a:spLocks noChangeArrowheads="1"/>
          </p:cNvSpPr>
          <p:nvPr/>
        </p:nvSpPr>
        <p:spPr bwMode="auto">
          <a:xfrm>
            <a:off x="4859338" y="6589713"/>
            <a:ext cx="194468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" sz="800"/>
              <a:t>Fuente:  INGEMET / MEM</a:t>
            </a:r>
            <a:endParaRPr lang="en-US" sz="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Título"/>
          <p:cNvSpPr txBox="1">
            <a:spLocks/>
          </p:cNvSpPr>
          <p:nvPr/>
        </p:nvSpPr>
        <p:spPr>
          <a:xfrm>
            <a:off x="684213" y="23495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Vinculación Minería - Industria</a:t>
            </a:r>
            <a:endParaRPr lang="es-PE" sz="36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 cstate="print"/>
          <a:srcRect l="4794" t="16360" r="72321" b="67889"/>
          <a:stretch>
            <a:fillRect/>
          </a:stretch>
        </p:blipFill>
        <p:spPr bwMode="auto">
          <a:xfrm>
            <a:off x="7281863" y="260350"/>
            <a:ext cx="13938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3" name="Group 3"/>
          <p:cNvGrpSpPr>
            <a:grpSpLocks noChangeAspect="1"/>
          </p:cNvGrpSpPr>
          <p:nvPr/>
        </p:nvGrpSpPr>
        <p:grpSpPr bwMode="auto">
          <a:xfrm>
            <a:off x="1" y="1071563"/>
            <a:ext cx="9143999" cy="5281612"/>
            <a:chOff x="0" y="675"/>
            <a:chExt cx="5760" cy="3327"/>
          </a:xfrm>
        </p:grpSpPr>
        <p:sp>
          <p:nvSpPr>
            <p:cNvPr id="61442" name="AutoShape 2"/>
            <p:cNvSpPr>
              <a:spLocks noChangeAspect="1" noChangeArrowheads="1" noTextEdit="1"/>
            </p:cNvSpPr>
            <p:nvPr/>
          </p:nvSpPr>
          <p:spPr bwMode="auto">
            <a:xfrm>
              <a:off x="405" y="675"/>
              <a:ext cx="4815" cy="3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1444" name="Rectangle 4"/>
            <p:cNvSpPr>
              <a:spLocks noChangeArrowheads="1"/>
            </p:cNvSpPr>
            <p:nvPr/>
          </p:nvSpPr>
          <p:spPr bwMode="auto">
            <a:xfrm>
              <a:off x="409" y="679"/>
              <a:ext cx="4807" cy="33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pic>
          <p:nvPicPr>
            <p:cNvPr id="6144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" y="1484"/>
              <a:ext cx="4071" cy="2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7" y="1484"/>
              <a:ext cx="4071" cy="2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7" name="Rectangle 7"/>
            <p:cNvSpPr>
              <a:spLocks noChangeArrowheads="1"/>
            </p:cNvSpPr>
            <p:nvPr/>
          </p:nvSpPr>
          <p:spPr bwMode="auto">
            <a:xfrm>
              <a:off x="4369" y="2329"/>
              <a:ext cx="80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Alimen</a:t>
              </a:r>
              <a:r>
                <a:rPr kumimoji="0" lang="es-PE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. y Bebidas</a:t>
              </a:r>
              <a:endParaRPr kumimoji="0" 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48" name="Rectangle 8"/>
            <p:cNvSpPr>
              <a:spLocks noChangeArrowheads="1"/>
            </p:cNvSpPr>
            <p:nvPr/>
          </p:nvSpPr>
          <p:spPr bwMode="auto">
            <a:xfrm>
              <a:off x="4620" y="2435"/>
              <a:ext cx="23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26%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49" name="Rectangle 9"/>
            <p:cNvSpPr>
              <a:spLocks noChangeArrowheads="1"/>
            </p:cNvSpPr>
            <p:nvPr/>
          </p:nvSpPr>
          <p:spPr bwMode="auto">
            <a:xfrm>
              <a:off x="2489" y="3515"/>
              <a:ext cx="73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Metal Mecánica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0" name="Rectangle 10"/>
            <p:cNvSpPr>
              <a:spLocks noChangeArrowheads="1"/>
            </p:cNvSpPr>
            <p:nvPr/>
          </p:nvSpPr>
          <p:spPr bwMode="auto">
            <a:xfrm>
              <a:off x="2714" y="3621"/>
              <a:ext cx="23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15%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1" name="Rectangle 11"/>
            <p:cNvSpPr>
              <a:spLocks noChangeArrowheads="1"/>
            </p:cNvSpPr>
            <p:nvPr/>
          </p:nvSpPr>
          <p:spPr bwMode="auto">
            <a:xfrm>
              <a:off x="585" y="2777"/>
              <a:ext cx="94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Pren.Vestir; Adobo y 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2" name="Rectangle 12"/>
            <p:cNvSpPr>
              <a:spLocks noChangeArrowheads="1"/>
            </p:cNvSpPr>
            <p:nvPr/>
          </p:nvSpPr>
          <p:spPr bwMode="auto">
            <a:xfrm>
              <a:off x="706" y="2884"/>
              <a:ext cx="493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PE" sz="1000" b="1" dirty="0" smtClean="0">
                  <a:solidFill>
                    <a:srgbClr val="1F497D"/>
                  </a:solidFill>
                  <a:latin typeface="+mn-lt"/>
                </a:rPr>
                <a:t>Teñido</a:t>
              </a:r>
              <a:r>
                <a:rPr kumimoji="0" lang="es-PE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 de Piel</a:t>
              </a:r>
              <a:endParaRPr kumimoji="0" 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3" name="Rectangle 13"/>
            <p:cNvSpPr>
              <a:spLocks noChangeArrowheads="1"/>
            </p:cNvSpPr>
            <p:nvPr/>
          </p:nvSpPr>
          <p:spPr bwMode="auto">
            <a:xfrm>
              <a:off x="897" y="2990"/>
              <a:ext cx="23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14%</a:t>
              </a:r>
              <a:endParaRPr kumimoji="0" 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4" name="Rectangle 14"/>
            <p:cNvSpPr>
              <a:spLocks noChangeArrowheads="1"/>
            </p:cNvSpPr>
            <p:nvPr/>
          </p:nvSpPr>
          <p:spPr bwMode="auto">
            <a:xfrm>
              <a:off x="774" y="1819"/>
              <a:ext cx="68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Produ. Textiles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5" name="Rectangle 15"/>
            <p:cNvSpPr>
              <a:spLocks noChangeArrowheads="1"/>
            </p:cNvSpPr>
            <p:nvPr/>
          </p:nvSpPr>
          <p:spPr bwMode="auto">
            <a:xfrm>
              <a:off x="973" y="1925"/>
              <a:ext cx="23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10%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6" name="Rectangle 16"/>
            <p:cNvSpPr>
              <a:spLocks noChangeArrowheads="1"/>
            </p:cNvSpPr>
            <p:nvPr/>
          </p:nvSpPr>
          <p:spPr bwMode="auto">
            <a:xfrm>
              <a:off x="1470" y="1477"/>
              <a:ext cx="41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Muebles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7" name="Rectangle 17"/>
            <p:cNvSpPr>
              <a:spLocks noChangeArrowheads="1"/>
            </p:cNvSpPr>
            <p:nvPr/>
          </p:nvSpPr>
          <p:spPr bwMode="auto">
            <a:xfrm>
              <a:off x="1583" y="1583"/>
              <a:ext cx="182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9%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8" name="Rectangle 18"/>
            <p:cNvSpPr>
              <a:spLocks noChangeArrowheads="1"/>
            </p:cNvSpPr>
            <p:nvPr/>
          </p:nvSpPr>
          <p:spPr bwMode="auto">
            <a:xfrm>
              <a:off x="1818" y="1286"/>
              <a:ext cx="708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Edición e Impresión</a:t>
              </a:r>
              <a:endParaRPr kumimoji="0" 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59" name="Rectangle 19"/>
            <p:cNvSpPr>
              <a:spLocks noChangeArrowheads="1"/>
            </p:cNvSpPr>
            <p:nvPr/>
          </p:nvSpPr>
          <p:spPr bwMode="auto">
            <a:xfrm>
              <a:off x="2138" y="1392"/>
              <a:ext cx="18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6%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60" name="Rectangle 20"/>
            <p:cNvSpPr>
              <a:spLocks noChangeArrowheads="1"/>
            </p:cNvSpPr>
            <p:nvPr/>
          </p:nvSpPr>
          <p:spPr bwMode="auto">
            <a:xfrm>
              <a:off x="3425" y="1305"/>
              <a:ext cx="29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Resto</a:t>
              </a:r>
              <a:endParaRPr kumimoji="0" 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61" name="Rectangle 21"/>
            <p:cNvSpPr>
              <a:spLocks noChangeArrowheads="1"/>
            </p:cNvSpPr>
            <p:nvPr/>
          </p:nvSpPr>
          <p:spPr bwMode="auto">
            <a:xfrm>
              <a:off x="3451" y="1395"/>
              <a:ext cx="23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20%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62" name="Rectangle 22"/>
            <p:cNvSpPr>
              <a:spLocks noChangeArrowheads="1"/>
            </p:cNvSpPr>
            <p:nvPr/>
          </p:nvSpPr>
          <p:spPr bwMode="auto">
            <a:xfrm>
              <a:off x="0" y="720"/>
              <a:ext cx="576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PE" sz="24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Participación del empleo según rama industrial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PE" sz="24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respecto al empleo industrial</a:t>
              </a:r>
            </a:p>
          </p:txBody>
        </p:sp>
        <p:sp>
          <p:nvSpPr>
            <p:cNvPr id="61464" name="Rectangle 24"/>
            <p:cNvSpPr>
              <a:spLocks noChangeArrowheads="1"/>
            </p:cNvSpPr>
            <p:nvPr/>
          </p:nvSpPr>
          <p:spPr bwMode="auto">
            <a:xfrm>
              <a:off x="555" y="3687"/>
              <a:ext cx="381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Fuente: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465" name="Rectangle 25"/>
            <p:cNvSpPr>
              <a:spLocks noChangeArrowheads="1"/>
            </p:cNvSpPr>
            <p:nvPr/>
          </p:nvSpPr>
          <p:spPr bwMode="auto">
            <a:xfrm>
              <a:off x="901" y="3687"/>
              <a:ext cx="225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INEI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6" name="5 Imagen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357166"/>
            <a:ext cx="1247775" cy="695325"/>
          </a:xfrm>
          <a:prstGeom prst="rect">
            <a:avLst/>
          </a:prstGeom>
        </p:spPr>
      </p:pic>
      <p:sp>
        <p:nvSpPr>
          <p:cNvPr id="3076" name="3 CuadroTexto"/>
          <p:cNvSpPr txBox="1">
            <a:spLocks noChangeArrowheads="1"/>
          </p:cNvSpPr>
          <p:nvPr/>
        </p:nvSpPr>
        <p:spPr bwMode="auto">
          <a:xfrm>
            <a:off x="5929322" y="5429250"/>
            <a:ext cx="285749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PEA ocupada en el Sector Manufacturero es de 1,641 Millones de personas para el </a:t>
            </a:r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2010, y representa11% de la PEA total.</a:t>
            </a:r>
            <a:endParaRPr lang="es-ES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428596" y="1357298"/>
          <a:ext cx="8136904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0" y="785794"/>
            <a:ext cx="9144000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Empleo del </a:t>
            </a:r>
            <a:r>
              <a:rPr lang="es-PE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sector Metal </a:t>
            </a: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Mecánico</a:t>
            </a:r>
          </a:p>
          <a:p>
            <a:pPr algn="ctr">
              <a:lnSpc>
                <a:spcPct val="85000"/>
              </a:lnSpc>
            </a:pP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(Miles de personas)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2571736" y="5500702"/>
            <a:ext cx="28193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 sz="1400" dirty="0" smtClean="0"/>
              <a:t>Total:  280,000 </a:t>
            </a:r>
            <a:r>
              <a:rPr lang="es-PE" sz="1400" dirty="0"/>
              <a:t>empleos formales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>
            <a:graphicFrameLocks/>
          </p:cNvGraphicFramePr>
          <p:nvPr/>
        </p:nvGraphicFramePr>
        <p:xfrm>
          <a:off x="714348" y="1285860"/>
          <a:ext cx="748883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365126" y="1336675"/>
            <a:ext cx="8413750" cy="5086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6" name="5 Imagen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357166"/>
            <a:ext cx="1247775" cy="695325"/>
          </a:xfrm>
          <a:prstGeom prst="rect">
            <a:avLst/>
          </a:prstGeom>
        </p:spPr>
      </p:pic>
      <p:sp>
        <p:nvSpPr>
          <p:cNvPr id="6148" name="3 CuadroTexto"/>
          <p:cNvSpPr txBox="1">
            <a:spLocks noChangeArrowheads="1"/>
          </p:cNvSpPr>
          <p:nvPr/>
        </p:nvSpPr>
        <p:spPr bwMode="auto">
          <a:xfrm>
            <a:off x="357158" y="2143116"/>
            <a:ext cx="250029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 PBI Manufacturero en el 2010 fue de 33,581 Millones de Nuevos Soles (en términos Reales)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026" y="2679700"/>
            <a:ext cx="6503988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643182"/>
            <a:ext cx="6503988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5965826" y="2505075"/>
            <a:ext cx="153193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Prendas de vestir </a:t>
            </a: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6542088" y="2720975"/>
            <a:ext cx="3492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9%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6940551" y="2828925"/>
            <a:ext cx="16525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Harina y conservas 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7243763" y="3044825"/>
            <a:ext cx="10604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de pescado 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7577138" y="3260725"/>
            <a:ext cx="3476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7%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7562851" y="3530600"/>
            <a:ext cx="1092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Prod.ref. de </a:t>
            </a: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7699376" y="3746500"/>
            <a:ext cx="7889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petróleo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7926388" y="3962400"/>
            <a:ext cx="3492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6%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7358063" y="4178300"/>
            <a:ext cx="150177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Otros Prod. Elab. 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7797801" y="4395788"/>
            <a:ext cx="576263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Metal</a:t>
            </a: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7904163" y="4610100"/>
            <a:ext cx="3492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2%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6886576" y="4833938"/>
            <a:ext cx="134937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Prod. Met. Uso 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7219951" y="5049838"/>
            <a:ext cx="6524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Estruc.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7372351" y="5265738"/>
            <a:ext cx="3492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2%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3113088" y="3787775"/>
            <a:ext cx="6064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Resto 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3175001" y="4003675"/>
            <a:ext cx="4540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74%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214282" y="1441450"/>
            <a:ext cx="8786873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latinLnBrk="0" hangingPunct="1">
              <a:lnSpc>
                <a:spcPct val="85000"/>
              </a:lnSpc>
              <a:buClrTx/>
              <a:buSzTx/>
              <a:buFontTx/>
              <a:buNone/>
              <a:tabLst/>
              <a:defRPr lang="es-ES" sz="2400" b="1" i="0" u="none" strike="noStrike" kern="1200" baseline="0">
                <a:solidFill>
                  <a:srgbClr val="4F81BD">
                    <a:lumMod val="75000"/>
                  </a:srgbClr>
                </a:solidFill>
                <a:latin typeface="+mj-lt"/>
                <a:ea typeface="+mj-ea"/>
                <a:cs typeface="+mj-cs"/>
              </a:defRPr>
            </a:pP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Composición del PBI industrial según sectores</a:t>
            </a: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604838" y="6034088"/>
            <a:ext cx="6064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Fuente: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1179513" y="6034088"/>
            <a:ext cx="3635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INEI</a:t>
            </a: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357166"/>
            <a:ext cx="1247775" cy="695325"/>
          </a:xfrm>
          <a:prstGeom prst="rect">
            <a:avLst/>
          </a:prstGeom>
        </p:spPr>
      </p:pic>
      <p:grpSp>
        <p:nvGrpSpPr>
          <p:cNvPr id="59395" name="Group 3"/>
          <p:cNvGrpSpPr>
            <a:grpSpLocks noChangeAspect="1"/>
          </p:cNvGrpSpPr>
          <p:nvPr/>
        </p:nvGrpSpPr>
        <p:grpSpPr bwMode="auto">
          <a:xfrm>
            <a:off x="214283" y="1357313"/>
            <a:ext cx="8715436" cy="5476875"/>
            <a:chOff x="180" y="855"/>
            <a:chExt cx="5970" cy="3450"/>
          </a:xfrm>
        </p:grpSpPr>
        <p:sp>
          <p:nvSpPr>
            <p:cNvPr id="59394" name="AutoShape 2"/>
            <p:cNvSpPr>
              <a:spLocks noChangeAspect="1" noChangeArrowheads="1" noTextEdit="1"/>
            </p:cNvSpPr>
            <p:nvPr/>
          </p:nvSpPr>
          <p:spPr bwMode="auto">
            <a:xfrm>
              <a:off x="239" y="855"/>
              <a:ext cx="5161" cy="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9396" name="Rectangle 4"/>
            <p:cNvSpPr>
              <a:spLocks noChangeArrowheads="1"/>
            </p:cNvSpPr>
            <p:nvPr/>
          </p:nvSpPr>
          <p:spPr bwMode="auto">
            <a:xfrm>
              <a:off x="243" y="860"/>
              <a:ext cx="5152" cy="34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pic>
          <p:nvPicPr>
            <p:cNvPr id="593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8" y="1668"/>
              <a:ext cx="3972" cy="1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39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0" y="1668"/>
              <a:ext cx="3972" cy="1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3814" y="1545"/>
              <a:ext cx="82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Alim.,Beb. y Tabaco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4114" y="1667"/>
              <a:ext cx="220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38%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2258" y="3690"/>
              <a:ext cx="686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Ref. de petróleo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2487" y="3812"/>
              <a:ext cx="220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18%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423" y="3127"/>
              <a:ext cx="1013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Prod. Químicos, Caucho 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4" name="Rectangle 12"/>
            <p:cNvSpPr>
              <a:spLocks noChangeArrowheads="1"/>
            </p:cNvSpPr>
            <p:nvPr/>
          </p:nvSpPr>
          <p:spPr bwMode="auto">
            <a:xfrm>
              <a:off x="704" y="3249"/>
              <a:ext cx="422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y Plástico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801" y="3370"/>
              <a:ext cx="22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11%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674" y="2411"/>
              <a:ext cx="281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Prod. 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7" name="Rectangle 15"/>
            <p:cNvSpPr>
              <a:spLocks noChangeArrowheads="1"/>
            </p:cNvSpPr>
            <p:nvPr/>
          </p:nvSpPr>
          <p:spPr bwMode="auto">
            <a:xfrm>
              <a:off x="569" y="2533"/>
              <a:ext cx="103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Metálicos,                          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507" y="2655"/>
              <a:ext cx="61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Maq. y Equipo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09" name="Rectangle 17"/>
            <p:cNvSpPr>
              <a:spLocks noChangeArrowheads="1"/>
            </p:cNvSpPr>
            <p:nvPr/>
          </p:nvSpPr>
          <p:spPr bwMode="auto">
            <a:xfrm>
              <a:off x="718" y="2776"/>
              <a:ext cx="167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7%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10" name="Rectangle 18"/>
            <p:cNvSpPr>
              <a:spLocks noChangeArrowheads="1"/>
            </p:cNvSpPr>
            <p:nvPr/>
          </p:nvSpPr>
          <p:spPr bwMode="auto">
            <a:xfrm>
              <a:off x="282" y="2003"/>
              <a:ext cx="978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Minerales no Metálicos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11" name="Rectangle 19"/>
            <p:cNvSpPr>
              <a:spLocks noChangeArrowheads="1"/>
            </p:cNvSpPr>
            <p:nvPr/>
          </p:nvSpPr>
          <p:spPr bwMode="auto">
            <a:xfrm>
              <a:off x="678" y="2124"/>
              <a:ext cx="167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7%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12" name="Rectangle 20"/>
            <p:cNvSpPr>
              <a:spLocks noChangeArrowheads="1"/>
            </p:cNvSpPr>
            <p:nvPr/>
          </p:nvSpPr>
          <p:spPr bwMode="auto">
            <a:xfrm>
              <a:off x="1882" y="1480"/>
              <a:ext cx="273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Resto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13" name="Rectangle 21"/>
            <p:cNvSpPr>
              <a:spLocks noChangeArrowheads="1"/>
            </p:cNvSpPr>
            <p:nvPr/>
          </p:nvSpPr>
          <p:spPr bwMode="auto">
            <a:xfrm>
              <a:off x="1909" y="1601"/>
              <a:ext cx="22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19%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414" name="Rectangle 22"/>
            <p:cNvSpPr>
              <a:spLocks noChangeArrowheads="1"/>
            </p:cNvSpPr>
            <p:nvPr/>
          </p:nvSpPr>
          <p:spPr bwMode="auto">
            <a:xfrm>
              <a:off x="180" y="958"/>
              <a:ext cx="597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PE" sz="24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Contribución de la Industria Manufacturera a la Recaudación Fiscal</a:t>
              </a:r>
            </a:p>
          </p:txBody>
        </p:sp>
        <p:sp>
          <p:nvSpPr>
            <p:cNvPr id="59416" name="Rectangle 24"/>
            <p:cNvSpPr>
              <a:spLocks noChangeArrowheads="1"/>
            </p:cNvSpPr>
            <p:nvPr/>
          </p:nvSpPr>
          <p:spPr bwMode="auto">
            <a:xfrm>
              <a:off x="332" y="4064"/>
              <a:ext cx="65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Fuente: SUNAT</a:t>
              </a:r>
              <a:endParaRPr kumimoji="0" 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8196" name="3 CuadroTexto"/>
          <p:cNvSpPr txBox="1">
            <a:spLocks noChangeArrowheads="1"/>
          </p:cNvSpPr>
          <p:nvPr/>
        </p:nvSpPr>
        <p:spPr bwMode="auto">
          <a:xfrm>
            <a:off x="5715008" y="5572140"/>
            <a:ext cx="335755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 aporte al total de ingresos fiscales en el año 2010 del Sector Manufacturero se estima en 10,352 Millones de Nuevos Soles.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124200"/>
            <a:ext cx="8001000" cy="533400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600" b="1" dirty="0" smtClean="0">
                <a:solidFill>
                  <a:schemeClr val="accent1">
                    <a:lumMod val="75000"/>
                  </a:schemeClr>
                </a:solidFill>
              </a:rPr>
              <a:t>Ejemplos de contribución de la Industria Nacional</a:t>
            </a:r>
            <a:endParaRPr lang="en-US" sz="36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85786" y="2285992"/>
          <a:ext cx="7393791" cy="4297380"/>
        </p:xfrm>
        <a:graphic>
          <a:graphicData uri="http://schemas.openxmlformats.org/presentationml/2006/ole">
            <p:oleObj spid="_x0000_s57346" name="Chart" r:id="rId3" imgW="11980800" imgH="6969600" progId="MSGraph.Chart.8">
              <p:embed/>
            </p:oleObj>
          </a:graphicData>
        </a:graphic>
      </p:graphicFrame>
      <p:sp>
        <p:nvSpPr>
          <p:cNvPr id="922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14546" y="928670"/>
            <a:ext cx="6072230" cy="533400"/>
          </a:xfrm>
        </p:spPr>
        <p:txBody>
          <a:bodyPr rtlCol="0" anchor="t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MX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Contribución de la Industria Nacional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928662" y="1714488"/>
            <a:ext cx="8007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Ejemplo: Edificación de Planta Concentradora: Estructuras Metálicas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714348" y="2500306"/>
            <a:ext cx="1447800" cy="69691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300" b="1" dirty="0">
                <a:solidFill>
                  <a:srgbClr val="000099"/>
                </a:solidFill>
              </a:rPr>
              <a:t>Contribución:</a:t>
            </a:r>
          </a:p>
          <a:p>
            <a:r>
              <a:rPr lang="es-MX" sz="1300" b="1" dirty="0">
                <a:solidFill>
                  <a:srgbClr val="000099"/>
                </a:solidFill>
              </a:rPr>
              <a:t>Nacional: 62%</a:t>
            </a:r>
          </a:p>
          <a:p>
            <a:r>
              <a:rPr lang="es-MX" sz="1300" b="1" dirty="0">
                <a:solidFill>
                  <a:srgbClr val="000099"/>
                </a:solidFill>
              </a:rPr>
              <a:t>Importado: 38%</a:t>
            </a:r>
            <a:endParaRPr lang="en-US" sz="13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28670"/>
            <a:ext cx="9144000" cy="5334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2400" b="1" dirty="0" smtClean="0">
                <a:solidFill>
                  <a:schemeClr val="accent1">
                    <a:lumMod val="75000"/>
                  </a:schemeClr>
                </a:solidFill>
              </a:rPr>
              <a:t>Contribución de la Industria Nacional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786050" y="1500174"/>
            <a:ext cx="348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dirty="0">
                <a:solidFill>
                  <a:schemeClr val="accent1">
                    <a:lumMod val="75000"/>
                  </a:schemeClr>
                </a:solidFill>
              </a:rPr>
              <a:t>Ejemplo: Celdas de Flotación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dirty="0">
                <a:solidFill>
                  <a:schemeClr val="accent1">
                    <a:lumMod val="75000"/>
                  </a:schemeClr>
                </a:solidFill>
              </a:rPr>
              <a:t>Bienes de Capital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1071537" y="2143116"/>
          <a:ext cx="7849749" cy="4562490"/>
        </p:xfrm>
        <a:graphic>
          <a:graphicData uri="http://schemas.openxmlformats.org/presentationml/2006/ole">
            <p:oleObj spid="_x0000_s58370" name="Chart" r:id="rId3" imgW="9360000" imgH="5445000" progId="MSGraph.Chart.8">
              <p:embed/>
            </p:oleObj>
          </a:graphicData>
        </a:graphic>
      </p:graphicFrame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00034" y="2643182"/>
            <a:ext cx="1447800" cy="69691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300" b="1" dirty="0">
                <a:solidFill>
                  <a:srgbClr val="000099"/>
                </a:solidFill>
              </a:rPr>
              <a:t>Contribución:</a:t>
            </a:r>
          </a:p>
          <a:p>
            <a:r>
              <a:rPr lang="es-MX" sz="1300" b="1" dirty="0">
                <a:solidFill>
                  <a:srgbClr val="000099"/>
                </a:solidFill>
              </a:rPr>
              <a:t>Nacional: 60%</a:t>
            </a:r>
          </a:p>
          <a:p>
            <a:r>
              <a:rPr lang="es-MX" sz="1300" b="1" dirty="0">
                <a:solidFill>
                  <a:srgbClr val="000099"/>
                </a:solidFill>
              </a:rPr>
              <a:t>Importado: 40%</a:t>
            </a:r>
            <a:endParaRPr lang="en-US" sz="13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116013" y="1412875"/>
            <a:ext cx="7162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Procesos  de la Minería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Vinculación Minería - Industria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Ejemplos de 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contribución de la Industria Nacional</a:t>
            </a:r>
            <a:endParaRPr lang="es-ES_tradnl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Bienes fabricados por la Industria Nacional para la Minería</a:t>
            </a:r>
            <a:endParaRPr lang="es-ES_tradnl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Construcciones Metálicas para Minería</a:t>
            </a:r>
          </a:p>
          <a:p>
            <a:pPr lvl="1"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Plantas, Maquinarias y Equipos</a:t>
            </a:r>
            <a:endParaRPr lang="es-ES_tradnl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Productos para Producción Minera</a:t>
            </a:r>
          </a:p>
          <a:p>
            <a:pPr lvl="1"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Productos especiales para Minería</a:t>
            </a:r>
          </a:p>
          <a:p>
            <a:pPr lvl="1"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Otros Bienes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05000"/>
              <a:buFont typeface="Wingdings" pitchFamily="2" charset="2"/>
              <a:buChar char="q"/>
              <a:defRPr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Plantas para otros sectores</a:t>
            </a:r>
            <a:endParaRPr lang="es-ES_tradn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3635375" y="620713"/>
            <a:ext cx="15052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Contenido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Título"/>
          <p:cNvSpPr txBox="1">
            <a:spLocks/>
          </p:cNvSpPr>
          <p:nvPr/>
        </p:nvSpPr>
        <p:spPr>
          <a:xfrm>
            <a:off x="611188" y="3141663"/>
            <a:ext cx="8229600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Bienes fabricados por la Industria Nacional para la Minería</a:t>
            </a:r>
            <a:endParaRPr lang="es-PE" sz="36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3 Marcador de contenido" descr="Antamina - Campamento permanente 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7875" y="1600200"/>
            <a:ext cx="7588250" cy="4525963"/>
          </a:xfrm>
        </p:spPr>
      </p:pic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Antamina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– Campamento Minero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817563" y="274638"/>
            <a:ext cx="728345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Construcciones Metálicas para Minería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728345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Construcciones Metálicas para Minería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Yanacocha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– Proyecto La Quinua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7652" name="7 Imagen" descr="Yanacocha - Proyecto La Quinua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14463"/>
            <a:ext cx="78073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Interiores Campamentos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8675" name="6 Imagen" descr="Antamina - Campamento permanente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0" y="2205038"/>
            <a:ext cx="29337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7 Imagen" descr="Pampa Melchorita - Campamento 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2463" y="2205038"/>
            <a:ext cx="349408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728345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Construcciones Metálicas para Minería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55650" y="6308725"/>
            <a:ext cx="79200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Interiores Campamentos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9699" name="6 Imagen" descr="Yanacocha - Proyecto La Quinua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2349500"/>
            <a:ext cx="28575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7 Imagen" descr="Yanacocha - Proyecto La Quinua 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349500"/>
            <a:ext cx="297815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728345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Construcciones Metálicas para Minería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Cerro Verde – Sub-Estación Eléctrica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23" name="5 Imagen" descr="Cerro Verde - Sub estacion electric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2675" y="1844675"/>
            <a:ext cx="682783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Construcciones Metálicas para Minería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Sala eléctrica AES </a:t>
            </a: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Gener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 – Chile 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Construcciones Metálicas para Minería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748" name="Picture 5" descr="DSCF2281.jpg"/>
          <p:cNvPicPr>
            <a:picLocks noChangeAspect="1"/>
          </p:cNvPicPr>
          <p:nvPr/>
        </p:nvPicPr>
        <p:blipFill>
          <a:blip r:embed="rId3" cstate="print"/>
          <a:srcRect l="9837" t="8002" r="5113" b="6950"/>
          <a:stretch>
            <a:fillRect/>
          </a:stretch>
        </p:blipFill>
        <p:spPr bwMode="auto">
          <a:xfrm>
            <a:off x="587375" y="2205038"/>
            <a:ext cx="3913188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DSCF227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338" y="2205038"/>
            <a:ext cx="37068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Fajas Transportadoras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2771" name="6 Imagen" descr="Fajas trasportador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96975"/>
            <a:ext cx="734536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Planta Minería No Ferrosa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3795" name="7 Imagen" descr="5. Planta mineria no ferrosa - Minerí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25538"/>
            <a:ext cx="8677275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Cerro Verde – Planta Sulfatos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4819" name="6 Imagen" descr="Cerro Verde - Planta de Sulfatos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1414463"/>
            <a:ext cx="7710487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15616" y="1425550"/>
            <a:ext cx="2952328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Exploración</a:t>
            </a:r>
            <a:endParaRPr lang="es-PE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6013" y="2794000"/>
            <a:ext cx="2951162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/>
              <a:t>Construcción</a:t>
            </a:r>
            <a:endParaRPr lang="es-PE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116013" y="4521200"/>
            <a:ext cx="2951162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/>
              <a:t>Producción</a:t>
            </a:r>
            <a:endParaRPr lang="es-PE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115616" y="6063679"/>
            <a:ext cx="2952328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Comercialización</a:t>
            </a:r>
            <a:endParaRPr lang="es-PE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8 Abrir llave"/>
          <p:cNvSpPr/>
          <p:nvPr/>
        </p:nvSpPr>
        <p:spPr>
          <a:xfrm>
            <a:off x="4211638" y="3903663"/>
            <a:ext cx="288925" cy="194468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10" name="9 Abrir llave"/>
          <p:cNvSpPr/>
          <p:nvPr/>
        </p:nvSpPr>
        <p:spPr>
          <a:xfrm>
            <a:off x="4211638" y="1958975"/>
            <a:ext cx="215900" cy="187166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11" name="10 CuadroTexto"/>
          <p:cNvSpPr txBox="1"/>
          <p:nvPr/>
        </p:nvSpPr>
        <p:spPr>
          <a:xfrm>
            <a:off x="4500563" y="3903663"/>
            <a:ext cx="352742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Extracción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Concentración o Proceso </a:t>
            </a:r>
            <a:b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metalúrgico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Fundición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Refinación</a:t>
            </a:r>
            <a:endParaRPr lang="es-PE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72000" y="1916113"/>
            <a:ext cx="3529013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Habilitación y accesos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Energía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Campamentos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Plantas llave en mano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Equipamiento</a:t>
            </a:r>
            <a:endParaRPr lang="es-PE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Procesos de la Minería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Horno Rotativo para Minería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5843" name="6 Imagen" descr="10. Horno rotativo - Minería no ferros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12875"/>
            <a:ext cx="8101012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Celda de flotación - Minería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6867" name="7 Imagen" descr="1. Celda de flotación - Minería de Exportació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201738"/>
            <a:ext cx="66262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Plantas, Maquinarias y Equipos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Estructuras Electromecánicas para Minería de exportación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7892" name="6 Imagen" descr="9. Estructuras Electromecánicas - Minería de Exportació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341438"/>
            <a:ext cx="8027987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Ciclones- Minería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8915" name="5 Imagen" descr="Ciclon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313" y="1619250"/>
            <a:ext cx="69088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85813" y="61436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Bombas - Minería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9939" name="6 Imagen" descr="MINERIA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45720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7 Imagen" descr="MINERIA-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1628775"/>
            <a:ext cx="32718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Bombas - Minería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963" name="3 Imagen" descr="MINER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412875"/>
            <a:ext cx="7524750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Plantas, Maquinarias y Equipos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Equipo de combustible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1988" name="5 Imagen" descr="7. Proceso de fabricación de Equipo de combustible - Hidrocarburo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268413"/>
            <a:ext cx="5842000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 cstate="print"/>
          <a:srcRect l="4794" t="16360" r="72321" b="67889"/>
          <a:stretch>
            <a:fillRect/>
          </a:stretch>
        </p:blipFill>
        <p:spPr bwMode="auto">
          <a:xfrm>
            <a:off x="7740650" y="260350"/>
            <a:ext cx="1177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D:\Backup Cotizaciones 2010\MV 100257 Capacitacion\Fotos\DSC00824.JPG"/>
          <p:cNvPicPr>
            <a:picLocks noChangeAspect="1" noChangeArrowheads="1"/>
          </p:cNvPicPr>
          <p:nvPr/>
        </p:nvPicPr>
        <p:blipFill>
          <a:blip r:embed="rId3" cstate="print"/>
          <a:srcRect t="16161"/>
          <a:stretch>
            <a:fillRect/>
          </a:stretch>
        </p:blipFill>
        <p:spPr bwMode="auto">
          <a:xfrm>
            <a:off x="4932040" y="1412776"/>
            <a:ext cx="3455987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D:\DOBABB\Fotos\100_1536.jpg"/>
          <p:cNvPicPr>
            <a:picLocks noChangeAspect="1" noChangeArrowheads="1"/>
          </p:cNvPicPr>
          <p:nvPr/>
        </p:nvPicPr>
        <p:blipFill>
          <a:blip r:embed="rId4" cstate="print"/>
          <a:srcRect t="11023" b="9061"/>
          <a:stretch>
            <a:fillRect/>
          </a:stretch>
        </p:blipFill>
        <p:spPr bwMode="auto">
          <a:xfrm>
            <a:off x="991865" y="1412875"/>
            <a:ext cx="39401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" descr="D:\DOBABB\Fotos\Fotos OP 202044-202045-202046-202047_SSEE - ATPA_Minera Chinalco Perú S.A._ Proy.Toromocho\IMG_3866.JPG"/>
          <p:cNvPicPr>
            <a:picLocks noChangeAspect="1" noChangeArrowheads="1"/>
          </p:cNvPicPr>
          <p:nvPr/>
        </p:nvPicPr>
        <p:blipFill>
          <a:blip r:embed="rId5" cstate="print"/>
          <a:srcRect t="10469"/>
          <a:stretch>
            <a:fillRect/>
          </a:stretch>
        </p:blipFill>
        <p:spPr bwMode="auto">
          <a:xfrm>
            <a:off x="971600" y="3501008"/>
            <a:ext cx="3887788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01009"/>
            <a:ext cx="35277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684213" y="4046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Soluciones Modulares para empresas Mineras</a:t>
            </a:r>
            <a:endParaRPr kumimoji="0" lang="es-PE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827088" y="6165304"/>
            <a:ext cx="79216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Soc. M. Cerro Verde  /  </a:t>
            </a:r>
            <a:r>
              <a:rPr lang="es-ES" sz="20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Chinalco</a:t>
            </a:r>
            <a:r>
              <a:rPr lang="es-ES" sz="20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- </a:t>
            </a:r>
            <a:r>
              <a:rPr lang="es-ES" sz="20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Toromocho</a:t>
            </a:r>
            <a:r>
              <a:rPr lang="es-ES" sz="20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/ </a:t>
            </a:r>
            <a:r>
              <a:rPr lang="es-ES" sz="20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Cia</a:t>
            </a:r>
            <a:r>
              <a:rPr lang="es-ES" sz="20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Minera </a:t>
            </a:r>
            <a:r>
              <a:rPr lang="es-ES" sz="20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Yanacocha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Agitadores - Minería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3011" name="5 Imagen" descr="agitado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7025" y="1266825"/>
            <a:ext cx="63595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Clasificador - Minería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4035" name="6 Imagen" descr="Clasificad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125538"/>
            <a:ext cx="386715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27584" y="1988840"/>
          <a:ext cx="3870002" cy="2495110"/>
        </p:xfrm>
        <a:graphic>
          <a:graphicData uri="http://schemas.openxmlformats.org/presentationml/2006/ole">
            <p:oleObj spid="_x0000_s1026" name="CorelDRAW" r:id="rId4" imgW="12442320" imgH="8022240" progId="">
              <p:embed/>
            </p:oleObj>
          </a:graphicData>
        </a:graphic>
      </p:graphicFrame>
      <p:sp>
        <p:nvSpPr>
          <p:cNvPr id="1555460" name="Rectangle 12"/>
          <p:cNvSpPr>
            <a:spLocks noChangeArrowheads="1"/>
          </p:cNvSpPr>
          <p:nvPr/>
        </p:nvSpPr>
        <p:spPr bwMode="auto">
          <a:xfrm>
            <a:off x="0" y="785794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Inversiones Totales en Minería</a:t>
            </a:r>
            <a:endParaRPr lang="es-ES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US$ Millones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107950" y="6288088"/>
            <a:ext cx="774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" sz="900"/>
              <a:t>Fuente: Estadística Minera – MEM </a:t>
            </a:r>
            <a:endParaRPr lang="en-US" sz="900"/>
          </a:p>
        </p:txBody>
      </p:sp>
      <p:graphicFrame>
        <p:nvGraphicFramePr>
          <p:cNvPr id="1027" name="Object 7"/>
          <p:cNvGraphicFramePr>
            <a:graphicFrameLocks noChangeAspect="1"/>
          </p:cNvGraphicFramePr>
          <p:nvPr/>
        </p:nvGraphicFramePr>
        <p:xfrm>
          <a:off x="5364163" y="4708525"/>
          <a:ext cx="3600450" cy="1528763"/>
        </p:xfrm>
        <a:graphic>
          <a:graphicData uri="http://schemas.openxmlformats.org/presentationml/2006/ole">
            <p:oleObj spid="_x0000_s1027" name="CorelDRAW" r:id="rId5" imgW="9216360" imgH="3562560" progId="">
              <p:embed/>
            </p:oleObj>
          </a:graphicData>
        </a:graphic>
      </p:graphicFrame>
      <p:sp>
        <p:nvSpPr>
          <p:cNvPr id="1555464" name="Rectangle 12"/>
          <p:cNvSpPr>
            <a:spLocks noChangeArrowheads="1"/>
          </p:cNvSpPr>
          <p:nvPr/>
        </p:nvSpPr>
        <p:spPr bwMode="auto">
          <a:xfrm>
            <a:off x="4681538" y="4135960"/>
            <a:ext cx="4859337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INVERSIONES TOTALES</a:t>
            </a:r>
            <a:b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EN MINERÍA SEGÚN RUBRO US$ Millones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55465" name="Rectangle 12"/>
          <p:cNvSpPr>
            <a:spLocks noChangeArrowheads="1"/>
          </p:cNvSpPr>
          <p:nvPr/>
        </p:nvSpPr>
        <p:spPr bwMode="auto">
          <a:xfrm>
            <a:off x="323850" y="4835436"/>
            <a:ext cx="48244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 notable crecimiento de las inversiones mineras en el Perú ha marcado en el 2010 un record histórico que supera los US$ 4,000, la mayor parte destinada a la implementación de infraestructura y desarrollo de actividades de producción y exploración.</a:t>
            </a:r>
            <a:endParaRPr lang="en-US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032" name="Group 11"/>
          <p:cNvGrpSpPr>
            <a:grpSpLocks noChangeAspect="1"/>
          </p:cNvGrpSpPr>
          <p:nvPr/>
        </p:nvGrpSpPr>
        <p:grpSpPr bwMode="auto">
          <a:xfrm>
            <a:off x="5867400" y="1412875"/>
            <a:ext cx="2822575" cy="2755900"/>
            <a:chOff x="3394" y="550"/>
            <a:chExt cx="2125" cy="2076"/>
          </a:xfrm>
        </p:grpSpPr>
        <p:sp>
          <p:nvSpPr>
            <p:cNvPr id="1035" name="AutoShape 10"/>
            <p:cNvSpPr>
              <a:spLocks noChangeAspect="1" noChangeArrowheads="1" noTextEdit="1"/>
            </p:cNvSpPr>
            <p:nvPr/>
          </p:nvSpPr>
          <p:spPr bwMode="auto">
            <a:xfrm>
              <a:off x="3463" y="617"/>
              <a:ext cx="2002" cy="2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_tradnl"/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94" y="550"/>
              <a:ext cx="2125" cy="2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4595" y="955"/>
              <a:ext cx="55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533400" algn="l"/>
                  <a:tab pos="1168400" algn="l"/>
                </a:tabLst>
              </a:pPr>
              <a:r>
                <a:rPr lang="es-ES" sz="700">
                  <a:solidFill>
                    <a:srgbClr val="FFFFFF"/>
                  </a:solidFill>
                </a:rPr>
                <a:t>INFRAESTRUCTURA</a:t>
              </a:r>
              <a:endParaRPr lang="es-ES"/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4906" y="1685"/>
              <a:ext cx="40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533400" algn="l"/>
                  <a:tab pos="1168400" algn="l"/>
                </a:tabLst>
              </a:pPr>
              <a:r>
                <a:rPr lang="es-ES" sz="700">
                  <a:solidFill>
                    <a:srgbClr val="FFFFFF"/>
                  </a:solidFill>
                </a:rPr>
                <a:t>EXPLOTACIÓN</a:t>
              </a:r>
              <a:endParaRPr lang="es-ES"/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4432" y="2165"/>
              <a:ext cx="409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533400" algn="l"/>
                  <a:tab pos="1168400" algn="l"/>
                </a:tabLst>
              </a:pPr>
              <a:r>
                <a:rPr lang="es-ES" sz="700">
                  <a:solidFill>
                    <a:srgbClr val="FFFFFF"/>
                  </a:solidFill>
                </a:rPr>
                <a:t>EXPLORACIÓN</a:t>
              </a:r>
              <a:endParaRPr lang="es-ES"/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3863" y="2054"/>
              <a:ext cx="43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533400" algn="l"/>
                  <a:tab pos="1168400" algn="l"/>
                </a:tabLst>
              </a:pPr>
              <a:r>
                <a:rPr lang="es-ES" sz="700">
                  <a:solidFill>
                    <a:srgbClr val="FFFFFF"/>
                  </a:solidFill>
                </a:rPr>
                <a:t>EQUIPAMIENTO</a:t>
              </a:r>
              <a:endParaRPr lang="es-ES"/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3580" y="1605"/>
              <a:ext cx="411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533400" algn="l"/>
                  <a:tab pos="1168400" algn="l"/>
                </a:tabLst>
              </a:pPr>
              <a:r>
                <a:rPr lang="es-ES" sz="700">
                  <a:solidFill>
                    <a:srgbClr val="FFFFFF"/>
                  </a:solidFill>
                </a:rPr>
                <a:t>PREPARACIÓN</a:t>
              </a:r>
              <a:endParaRPr lang="es-ES"/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3790" y="1130"/>
              <a:ext cx="199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533400" algn="l"/>
                  <a:tab pos="1168400" algn="l"/>
                </a:tabLst>
              </a:pPr>
              <a:r>
                <a:rPr lang="es-ES" sz="700">
                  <a:solidFill>
                    <a:srgbClr val="FFFFFF"/>
                  </a:solidFill>
                </a:rPr>
                <a:t>OTROS</a:t>
              </a:r>
              <a:endParaRPr lang="es-ES"/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4090" y="772"/>
              <a:ext cx="31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533400" algn="l"/>
                  <a:tab pos="1168400" algn="l"/>
                </a:tabLst>
              </a:pPr>
              <a:r>
                <a:rPr lang="es-ES" sz="700">
                  <a:solidFill>
                    <a:srgbClr val="FFFFFF"/>
                  </a:solidFill>
                </a:rPr>
                <a:t>PLANTA DE</a:t>
              </a:r>
              <a:endParaRPr lang="es-ES"/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4093" y="828"/>
              <a:ext cx="30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533400" algn="l"/>
                  <a:tab pos="1168400" algn="l"/>
                </a:tabLst>
              </a:pPr>
              <a:r>
                <a:rPr lang="es-ES" sz="700">
                  <a:solidFill>
                    <a:srgbClr val="FFFFFF"/>
                  </a:solidFill>
                </a:rPr>
                <a:t>BENEFICIO</a:t>
              </a:r>
              <a:endParaRPr lang="es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Plantas, Maquinarias y Equipos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Locomotoras, Palas Neumáticas, Motores y </a:t>
            </a: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Winches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de Arrastre e </a:t>
            </a: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Izaje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5060" name="7 Imagen" descr="locomotoras_trolley_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12875"/>
            <a:ext cx="35861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9 Imagen" descr="palas_neumaticas_12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1412875"/>
            <a:ext cx="360045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10 Imagen" descr="motores_dc_60h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750" y="4005263"/>
            <a:ext cx="3867150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11 Imagen" descr="winche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4005263"/>
            <a:ext cx="287972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Plantas, Maquinarias y Equipos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Transformador de Potencia – Sociedad Minera El Brocal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6084" name="5 Imagen" descr="el_broc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63" y="1604963"/>
            <a:ext cx="57959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84213" y="6207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Servicio de Maquinas eléctricas</a:t>
            </a:r>
            <a:b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para empresas mineras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00113" y="5589588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Reparación integral de  Transformador de Potencia 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7108" name="Picture 5" descr="Fotos 18-12 05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708275"/>
            <a:ext cx="3252787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7" descr="Fotos 18-12 06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989138"/>
            <a:ext cx="235585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Fotos 17-12 0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1936750"/>
            <a:ext cx="2449512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84213" y="6207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Servicio de Maquinas eléctricas</a:t>
            </a:r>
            <a:b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para empresas Mineras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92275" y="5589588"/>
            <a:ext cx="6696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Reparación integral de  Transformador de Potencia 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8132" name="Picture 7" descr="Fotos 03-01 019.jpg"/>
          <p:cNvPicPr>
            <a:picLocks noChangeAspect="1"/>
          </p:cNvPicPr>
          <p:nvPr/>
        </p:nvPicPr>
        <p:blipFill>
          <a:blip r:embed="rId3" cstate="print"/>
          <a:srcRect l="17036" r="12923"/>
          <a:stretch>
            <a:fillRect/>
          </a:stretch>
        </p:blipFill>
        <p:spPr bwMode="auto">
          <a:xfrm>
            <a:off x="1331913" y="1989138"/>
            <a:ext cx="26638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8" descr="DSC02483.JPG"/>
          <p:cNvPicPr>
            <a:picLocks noChangeAspect="1"/>
          </p:cNvPicPr>
          <p:nvPr/>
        </p:nvPicPr>
        <p:blipFill>
          <a:blip r:embed="rId4" cstate="print"/>
          <a:srcRect l="18021" r="15305"/>
          <a:stretch>
            <a:fillRect/>
          </a:stretch>
        </p:blipFill>
        <p:spPr bwMode="auto">
          <a:xfrm>
            <a:off x="5219700" y="1989138"/>
            <a:ext cx="26654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9"/>
          <p:cNvSpPr txBox="1">
            <a:spLocks noChangeArrowheads="1"/>
          </p:cNvSpPr>
          <p:nvPr/>
        </p:nvSpPr>
        <p:spPr bwMode="auto">
          <a:xfrm>
            <a:off x="2339975" y="4941888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/>
              <a:t>Antes</a:t>
            </a:r>
          </a:p>
        </p:txBody>
      </p:sp>
      <p:sp>
        <p:nvSpPr>
          <p:cNvPr id="48135" name="TextBox 10"/>
          <p:cNvSpPr txBox="1">
            <a:spLocks noChangeArrowheads="1"/>
          </p:cNvSpPr>
          <p:nvPr/>
        </p:nvSpPr>
        <p:spPr bwMode="auto">
          <a:xfrm>
            <a:off x="6011863" y="5084763"/>
            <a:ext cx="109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/>
              <a:t>Después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84213" y="6207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Servicio de Maquinas eléctricas</a:t>
            </a:r>
            <a:b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para empresas Mineras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63713" y="5589588"/>
            <a:ext cx="6121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Reparación integral de  Transformador de Potencia 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9156" name="TextBox 9"/>
          <p:cNvSpPr txBox="1">
            <a:spLocks noChangeArrowheads="1"/>
          </p:cNvSpPr>
          <p:nvPr/>
        </p:nvSpPr>
        <p:spPr bwMode="auto">
          <a:xfrm>
            <a:off x="2339975" y="4941888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/>
              <a:t>Antes</a:t>
            </a:r>
          </a:p>
        </p:txBody>
      </p:sp>
      <p:sp>
        <p:nvSpPr>
          <p:cNvPr id="49157" name="TextBox 10"/>
          <p:cNvSpPr txBox="1">
            <a:spLocks noChangeArrowheads="1"/>
          </p:cNvSpPr>
          <p:nvPr/>
        </p:nvSpPr>
        <p:spPr bwMode="auto">
          <a:xfrm>
            <a:off x="6084888" y="4941888"/>
            <a:ext cx="1093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/>
              <a:t>Después</a:t>
            </a:r>
          </a:p>
        </p:txBody>
      </p:sp>
      <p:pic>
        <p:nvPicPr>
          <p:cNvPr id="49158" name="Picture 11" descr="Fotos 21-01 077.jpg"/>
          <p:cNvPicPr>
            <a:picLocks noChangeAspect="1"/>
          </p:cNvPicPr>
          <p:nvPr/>
        </p:nvPicPr>
        <p:blipFill>
          <a:blip r:embed="rId3" cstate="print"/>
          <a:srcRect l="13956" r="6299" b="9622"/>
          <a:stretch>
            <a:fillRect/>
          </a:stretch>
        </p:blipFill>
        <p:spPr bwMode="auto">
          <a:xfrm>
            <a:off x="1042988" y="2176463"/>
            <a:ext cx="316865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2" descr="DSC02722.JPG"/>
          <p:cNvPicPr>
            <a:picLocks noChangeAspect="1"/>
          </p:cNvPicPr>
          <p:nvPr/>
        </p:nvPicPr>
        <p:blipFill>
          <a:blip r:embed="rId4" cstate="print"/>
          <a:srcRect l="18529" t="1900" r="13055"/>
          <a:stretch>
            <a:fillRect/>
          </a:stretch>
        </p:blipFill>
        <p:spPr bwMode="auto">
          <a:xfrm>
            <a:off x="5219700" y="2133600"/>
            <a:ext cx="25654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Plantas, Maquinarias y Equipos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92275" y="6092825"/>
            <a:ext cx="58324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Sub estación eléctrica  móvil  - </a:t>
            </a: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Xstrata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- </a:t>
            </a: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Tintaya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 t="11533" r="3438" b="11688"/>
          <a:stretch>
            <a:fillRect/>
          </a:stretch>
        </p:blipFill>
        <p:spPr bwMode="auto">
          <a:xfrm>
            <a:off x="900113" y="1628775"/>
            <a:ext cx="66786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Plantas, Maquinarias y Equipos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Molino de Bolas - Minería de Exportación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1204" name="5 Imagen" descr="6. Molino de Bolas - Minería de Exportació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196975"/>
            <a:ext cx="6451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4 Imagen" descr="bolas de moliend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781300"/>
            <a:ext cx="471805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5 Imagen" descr="bolas_ruptur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925" y="2781300"/>
            <a:ext cx="3768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Bolas para Molienda de Minerales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258888" y="274638"/>
            <a:ext cx="6707187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para Producción Minera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3 Imagen" descr="producto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575" y="4221163"/>
            <a:ext cx="25812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5 Imagen" descr="accesorios de voladur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1773238"/>
            <a:ext cx="2376487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6 Imagen" descr="anfo explosivo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1773238"/>
            <a:ext cx="28543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7 Imagen" descr="explosivos - dinamit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2060575"/>
            <a:ext cx="24987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15 Imagen" descr="brocas_impregnada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6263" y="4365625"/>
            <a:ext cx="23780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249363" y="274638"/>
            <a:ext cx="6707187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para Producción Minera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12 Imagen" descr="empaquetaduras_culata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700213"/>
            <a:ext cx="37338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14 Imagen" descr="bloque_faja_segmentodefren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700213"/>
            <a:ext cx="24479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16 Imagen" descr="Luminaria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4208463"/>
            <a:ext cx="2087563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17 Imagen" descr="Estabilizadores-SVC5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4064000"/>
            <a:ext cx="198913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20 Imagen" descr="bateria0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4135438"/>
            <a:ext cx="179863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403350" y="274638"/>
            <a:ext cx="670718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para Producción Minera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1341438"/>
            <a:ext cx="4786314" cy="615553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Cartera Estimada de Proyectos Mineros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85000"/>
              </a:lnSpc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US$ 42,451 Millones 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9363"/>
            <a:ext cx="4724400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 cstate="print"/>
          <a:srcRect t="5405"/>
          <a:stretch>
            <a:fillRect/>
          </a:stretch>
        </p:blipFill>
        <p:spPr bwMode="auto">
          <a:xfrm>
            <a:off x="4800600" y="965200"/>
            <a:ext cx="427513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Rectangle 12"/>
          <p:cNvSpPr>
            <a:spLocks noChangeArrowheads="1"/>
          </p:cNvSpPr>
          <p:nvPr/>
        </p:nvSpPr>
        <p:spPr bwMode="auto">
          <a:xfrm>
            <a:off x="6875463" y="6496050"/>
            <a:ext cx="12255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" sz="1100"/>
              <a:t>Fuente:  MEM</a:t>
            </a:r>
            <a:endParaRPr lang="en-US" sz="11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1331913" y="274638"/>
            <a:ext cx="6707187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para Producción Minera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5299" name="7 Imagen" descr="filtros para chancador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844675"/>
            <a:ext cx="225742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9 Imagen" descr="IMG1204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2060575"/>
            <a:ext cx="28067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10 Imagen" descr="refrigerador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2349500"/>
            <a:ext cx="24971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Filtros – Radiadores - Muelles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104900" y="274638"/>
            <a:ext cx="749935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Productos especiales para Minería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Brocas, Zapatas, Escariadores, Tuberías, </a:t>
            </a: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Core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Barrels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6324" name="7 Imagen" descr="Sprite 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36838"/>
            <a:ext cx="8713787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Barra Helicoidal, Tuercas de fijación, Placas de Sujeción y Adaptadores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7347" name="10 Imagen" descr="CA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557338"/>
            <a:ext cx="23907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11 Imagen" descr="CAA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3150" y="1484313"/>
            <a:ext cx="28575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12 Imagen" descr="CAA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3789363"/>
            <a:ext cx="2524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13 Imagen" descr="CAA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4425" y="3933825"/>
            <a:ext cx="2743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 Título"/>
          <p:cNvSpPr txBox="1">
            <a:spLocks/>
          </p:cNvSpPr>
          <p:nvPr/>
        </p:nvSpPr>
        <p:spPr>
          <a:xfrm>
            <a:off x="1187450" y="274638"/>
            <a:ext cx="735488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especiales para Minería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7 Imagen" descr="mineria400x1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38" y="2133600"/>
            <a:ext cx="74406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Moldes para Forros, Impulsores de bombas para Minas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187450" y="274638"/>
            <a:ext cx="735488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especiales para Minería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Impulsores, Paletas de ventilador para Minas</a:t>
            </a:r>
          </a:p>
        </p:txBody>
      </p:sp>
      <p:pic>
        <p:nvPicPr>
          <p:cNvPr id="59395" name="4 Imagen" descr="ventilacion400x1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263" y="2349500"/>
            <a:ext cx="69611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889000" y="274638"/>
            <a:ext cx="735488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especiales para Minería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Línea Completa de Repuestos para Molinos de Barras, Bolas y SAG</a:t>
            </a:r>
          </a:p>
        </p:txBody>
      </p:sp>
      <p:pic>
        <p:nvPicPr>
          <p:cNvPr id="60419" name="5 Imagen" descr="mp_miningindustry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700213"/>
            <a:ext cx="37115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6 Imagen" descr="mp_miningindustry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557338"/>
            <a:ext cx="302418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7 Imagen" descr="mp_miningindustry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3933825"/>
            <a:ext cx="2060575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10 Imagen" descr="mp_miningindustry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8088" y="3663950"/>
            <a:ext cx="26495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1116013" y="274638"/>
            <a:ext cx="7354887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especiales para Minería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1187450" y="274638"/>
            <a:ext cx="735488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especiales para Minería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Piezas para Minería - </a:t>
            </a: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Mepsa</a:t>
            </a:r>
            <a:endParaRPr lang="es-ES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44" name="11 Imagen" descr="cargadescarg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789363"/>
            <a:ext cx="32051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12 Imagen" descr="extraccion (1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341438"/>
            <a:ext cx="1903413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14 Imagen" descr="Sprite 1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3860800"/>
            <a:ext cx="30194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15 Imagen" descr="Sprite 1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1628775"/>
            <a:ext cx="24018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16 Imagen" descr="Sprite 1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1557338"/>
            <a:ext cx="2519363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7 Imagen" descr="filtros para chancador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973263"/>
            <a:ext cx="2016125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468313" y="6165850"/>
            <a:ext cx="84963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Filtros para chancadoras/Trituradoras, Locomotoras, Turbinas y de Ventilación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2468" name="12 Imagen" descr="Sprite 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1995488"/>
            <a:ext cx="226695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13 Imagen" descr="Sprite 1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191611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14 Imagen" descr="Sprite 1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3860800"/>
            <a:ext cx="22764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187450" y="274638"/>
            <a:ext cx="735488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especiales para Minería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Lijas y Ruedas Abrasivas</a:t>
            </a:r>
          </a:p>
        </p:txBody>
      </p:sp>
      <p:pic>
        <p:nvPicPr>
          <p:cNvPr id="63491" name="10 Imagen" descr="1294108728_151540382_2-Fotos-de--ABRASIVOS-INDUSTRIALES-SA-ABRALIT-LA-INDUSTRIA-QUE-TRABAJA-PARA-TODAS-LAS-INDUSTRI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585913"/>
            <a:ext cx="3013075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11 Imagen" descr="1294108728_151540382_1-ABRASIVOS-INDUSTRIALES-SA-ABRALIT-LA-INDUSTRIA-QUE-TRABAJA-PARA-TODAS-LAS-INDUSTRIAS-AREQUIP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585913"/>
            <a:ext cx="3027362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187450" y="274638"/>
            <a:ext cx="735488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Productos especiales para Minería</a:t>
            </a:r>
            <a:endParaRPr lang="es-PE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5 Imagen" descr="cabl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565400"/>
            <a:ext cx="1814512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6 Imagen" descr="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989138"/>
            <a:ext cx="39163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7 Imagen" descr="4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3179763"/>
            <a:ext cx="2643187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8 Imagen" descr="5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1213" y="4221163"/>
            <a:ext cx="13716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Conductores Eléctricos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Otros Bienes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26666" t="20445" r="17223" b="13333"/>
          <a:stretch>
            <a:fillRect/>
          </a:stretch>
        </p:blipFill>
        <p:spPr bwMode="auto">
          <a:xfrm>
            <a:off x="1828800" y="990600"/>
            <a:ext cx="5029200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867400" y="6037263"/>
            <a:ext cx="2195513" cy="287337"/>
          </a:xfrm>
          <a:prstGeom prst="rect">
            <a:avLst/>
          </a:prstGeom>
          <a:solidFill>
            <a:srgbClr val="CCFF33"/>
          </a:solidFill>
          <a:ln w="9525" algn="ctr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 flipH="1">
            <a:off x="5865813" y="4711700"/>
            <a:ext cx="1439862" cy="1301750"/>
          </a:xfrm>
          <a:prstGeom prst="rect">
            <a:avLst/>
          </a:prstGeom>
          <a:solidFill>
            <a:srgbClr val="FFFF00"/>
          </a:solidFill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MX" sz="2800">
              <a:solidFill>
                <a:srgbClr val="003366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665281"/>
            <a:ext cx="9144000" cy="406265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Cartera Estimada por Tipo de Proyecto</a:t>
            </a:r>
            <a:endParaRPr lang="es-ES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037416" y="4373563"/>
            <a:ext cx="11172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US$ Millones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 l="75323" t="46185" r="21529" b="36185"/>
          <a:stretch>
            <a:fillRect/>
          </a:stretch>
        </p:blipFill>
        <p:spPr bwMode="auto">
          <a:xfrm>
            <a:off x="1330325" y="4657725"/>
            <a:ext cx="4318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0" name="Group 8"/>
          <p:cNvGrpSpPr>
            <a:grpSpLocks noChangeAspect="1"/>
          </p:cNvGrpSpPr>
          <p:nvPr/>
        </p:nvGrpSpPr>
        <p:grpSpPr bwMode="auto">
          <a:xfrm>
            <a:off x="1762125" y="4694238"/>
            <a:ext cx="6842125" cy="1614487"/>
            <a:chOff x="1110" y="2861"/>
            <a:chExt cx="4310" cy="1017"/>
          </a:xfrm>
        </p:grpSpPr>
        <p:sp>
          <p:nvSpPr>
            <p:cNvPr id="18444" name="AutoShape 9"/>
            <p:cNvSpPr>
              <a:spLocks noChangeAspect="1" noChangeArrowheads="1" noTextEdit="1"/>
            </p:cNvSpPr>
            <p:nvPr/>
          </p:nvSpPr>
          <p:spPr bwMode="auto">
            <a:xfrm>
              <a:off x="1110" y="2861"/>
              <a:ext cx="4310" cy="1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8445" name="Rectangle 10"/>
            <p:cNvSpPr>
              <a:spLocks noChangeArrowheads="1"/>
            </p:cNvSpPr>
            <p:nvPr/>
          </p:nvSpPr>
          <p:spPr bwMode="auto">
            <a:xfrm>
              <a:off x="1158" y="2913"/>
              <a:ext cx="85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AMPLIACIONES</a:t>
              </a:r>
              <a:endParaRPr lang="es-ES" u="sng"/>
            </a:p>
          </p:txBody>
        </p:sp>
        <p:sp>
          <p:nvSpPr>
            <p:cNvPr id="18446" name="Rectangle 11"/>
            <p:cNvSpPr>
              <a:spLocks noChangeArrowheads="1"/>
            </p:cNvSpPr>
            <p:nvPr/>
          </p:nvSpPr>
          <p:spPr bwMode="auto">
            <a:xfrm>
              <a:off x="4080" y="2913"/>
              <a:ext cx="2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5,097</a:t>
              </a:r>
              <a:endParaRPr lang="es-ES" u="sng"/>
            </a:p>
          </p:txBody>
        </p:sp>
        <p:sp>
          <p:nvSpPr>
            <p:cNvPr id="18447" name="Rectangle 12"/>
            <p:cNvSpPr>
              <a:spLocks noChangeArrowheads="1"/>
            </p:cNvSpPr>
            <p:nvPr/>
          </p:nvSpPr>
          <p:spPr bwMode="auto">
            <a:xfrm>
              <a:off x="4722" y="2913"/>
              <a:ext cx="3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12.01%</a:t>
              </a:r>
              <a:endParaRPr lang="es-ES" u="sng"/>
            </a:p>
          </p:txBody>
        </p:sp>
        <p:sp>
          <p:nvSpPr>
            <p:cNvPr id="18448" name="Rectangle 13"/>
            <p:cNvSpPr>
              <a:spLocks noChangeArrowheads="1"/>
            </p:cNvSpPr>
            <p:nvPr/>
          </p:nvSpPr>
          <p:spPr bwMode="auto">
            <a:xfrm>
              <a:off x="1146" y="3127"/>
              <a:ext cx="240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CON EIA APROBADO O EN CONSTRUCCION</a:t>
              </a:r>
              <a:endParaRPr lang="es-ES" u="sng"/>
            </a:p>
          </p:txBody>
        </p:sp>
        <p:sp>
          <p:nvSpPr>
            <p:cNvPr id="18449" name="Rectangle 14"/>
            <p:cNvSpPr>
              <a:spLocks noChangeArrowheads="1"/>
            </p:cNvSpPr>
            <p:nvPr/>
          </p:nvSpPr>
          <p:spPr bwMode="auto">
            <a:xfrm>
              <a:off x="4021" y="3127"/>
              <a:ext cx="3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16,589</a:t>
              </a:r>
              <a:endParaRPr lang="es-ES" u="sng"/>
            </a:p>
          </p:txBody>
        </p:sp>
        <p:sp>
          <p:nvSpPr>
            <p:cNvPr id="18450" name="Rectangle 15"/>
            <p:cNvSpPr>
              <a:spLocks noChangeArrowheads="1"/>
            </p:cNvSpPr>
            <p:nvPr/>
          </p:nvSpPr>
          <p:spPr bwMode="auto">
            <a:xfrm>
              <a:off x="4722" y="3127"/>
              <a:ext cx="3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39.08%</a:t>
              </a:r>
              <a:endParaRPr lang="es-ES" u="sng"/>
            </a:p>
          </p:txBody>
        </p:sp>
        <p:sp>
          <p:nvSpPr>
            <p:cNvPr id="18451" name="Rectangle 16"/>
            <p:cNvSpPr>
              <a:spLocks noChangeArrowheads="1"/>
            </p:cNvSpPr>
            <p:nvPr/>
          </p:nvSpPr>
          <p:spPr bwMode="auto">
            <a:xfrm>
              <a:off x="1146" y="3341"/>
              <a:ext cx="235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 dirty="0">
                  <a:solidFill>
                    <a:srgbClr val="000000"/>
                  </a:solidFill>
                </a:rPr>
                <a:t>CON EIA PRESENTADO O EN EVALUACION</a:t>
              </a:r>
              <a:endParaRPr lang="es-ES" u="sng" dirty="0"/>
            </a:p>
          </p:txBody>
        </p:sp>
        <p:sp>
          <p:nvSpPr>
            <p:cNvPr id="18452" name="Rectangle 17"/>
            <p:cNvSpPr>
              <a:spLocks noChangeArrowheads="1"/>
            </p:cNvSpPr>
            <p:nvPr/>
          </p:nvSpPr>
          <p:spPr bwMode="auto">
            <a:xfrm>
              <a:off x="4157" y="3341"/>
              <a:ext cx="1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51</a:t>
              </a:r>
              <a:endParaRPr lang="es-ES" u="sng"/>
            </a:p>
          </p:txBody>
        </p:sp>
        <p:sp>
          <p:nvSpPr>
            <p:cNvPr id="18453" name="Rectangle 18"/>
            <p:cNvSpPr>
              <a:spLocks noChangeArrowheads="1"/>
            </p:cNvSpPr>
            <p:nvPr/>
          </p:nvSpPr>
          <p:spPr bwMode="auto">
            <a:xfrm>
              <a:off x="4753" y="3341"/>
              <a:ext cx="31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0.12%</a:t>
              </a:r>
              <a:endParaRPr lang="es-ES" u="sng"/>
            </a:p>
          </p:txBody>
        </p:sp>
        <p:sp>
          <p:nvSpPr>
            <p:cNvPr id="18454" name="Rectangle 19"/>
            <p:cNvSpPr>
              <a:spLocks noChangeArrowheads="1"/>
            </p:cNvSpPr>
            <p:nvPr/>
          </p:nvSpPr>
          <p:spPr bwMode="auto">
            <a:xfrm>
              <a:off x="1159" y="3556"/>
              <a:ext cx="100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 dirty="0">
                  <a:solidFill>
                    <a:srgbClr val="000000"/>
                  </a:solidFill>
                </a:rPr>
                <a:t>EN EXPLORACION</a:t>
              </a:r>
              <a:endParaRPr lang="es-ES" u="sng" dirty="0"/>
            </a:p>
          </p:txBody>
        </p:sp>
        <p:sp>
          <p:nvSpPr>
            <p:cNvPr id="18455" name="Rectangle 20"/>
            <p:cNvSpPr>
              <a:spLocks noChangeArrowheads="1"/>
            </p:cNvSpPr>
            <p:nvPr/>
          </p:nvSpPr>
          <p:spPr bwMode="auto">
            <a:xfrm>
              <a:off x="4021" y="3556"/>
              <a:ext cx="3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20,714</a:t>
              </a:r>
              <a:endParaRPr lang="es-ES" u="sng"/>
            </a:p>
          </p:txBody>
        </p:sp>
        <p:sp>
          <p:nvSpPr>
            <p:cNvPr id="18456" name="Rectangle 21"/>
            <p:cNvSpPr>
              <a:spLocks noChangeArrowheads="1"/>
            </p:cNvSpPr>
            <p:nvPr/>
          </p:nvSpPr>
          <p:spPr bwMode="auto">
            <a:xfrm>
              <a:off x="4722" y="3556"/>
              <a:ext cx="3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48.80%</a:t>
              </a:r>
              <a:endParaRPr lang="es-ES" u="sng"/>
            </a:p>
          </p:txBody>
        </p:sp>
        <p:sp>
          <p:nvSpPr>
            <p:cNvPr id="18457" name="Rectangle 22"/>
            <p:cNvSpPr>
              <a:spLocks noChangeArrowheads="1"/>
            </p:cNvSpPr>
            <p:nvPr/>
          </p:nvSpPr>
          <p:spPr bwMode="auto">
            <a:xfrm>
              <a:off x="3980" y="3733"/>
              <a:ext cx="40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  42,451</a:t>
              </a:r>
              <a:endParaRPr lang="es-ES" u="sng"/>
            </a:p>
          </p:txBody>
        </p:sp>
        <p:sp>
          <p:nvSpPr>
            <p:cNvPr id="18458" name="Rectangle 23"/>
            <p:cNvSpPr>
              <a:spLocks noChangeArrowheads="1"/>
            </p:cNvSpPr>
            <p:nvPr/>
          </p:nvSpPr>
          <p:spPr bwMode="auto">
            <a:xfrm>
              <a:off x="4693" y="3736"/>
              <a:ext cx="4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533400" algn="l"/>
                  <a:tab pos="1168400" algn="l"/>
                </a:tabLst>
              </a:pPr>
              <a:r>
                <a:rPr lang="es-ES" sz="1400">
                  <a:solidFill>
                    <a:srgbClr val="000000"/>
                  </a:solidFill>
                </a:rPr>
                <a:t>100.00%</a:t>
              </a:r>
              <a:endParaRPr lang="es-ES" u="sng"/>
            </a:p>
          </p:txBody>
        </p:sp>
      </p:grpSp>
      <p:sp>
        <p:nvSpPr>
          <p:cNvPr id="18443" name="Rectangle 12"/>
          <p:cNvSpPr>
            <a:spLocks noChangeArrowheads="1"/>
          </p:cNvSpPr>
          <p:nvPr/>
        </p:nvSpPr>
        <p:spPr bwMode="auto">
          <a:xfrm>
            <a:off x="6875463" y="6496050"/>
            <a:ext cx="12255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" sz="1100"/>
              <a:t>Fuente:  MEM</a:t>
            </a:r>
            <a:endParaRPr lang="en-US" sz="11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\\Pc1\c\Archivo-PC1\Escaneos\Electrodo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2462213"/>
            <a:ext cx="3011488" cy="2776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39" name="Picture 7" descr="C:\Archivos-PC2\Administra\Powerpnt\sni\SoldAndi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844675"/>
            <a:ext cx="2447925" cy="3752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Electrodos y Máquinas de Soldar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Otros Bienes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C:\zap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7713" y="2400300"/>
            <a:ext cx="12192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492375"/>
            <a:ext cx="3192463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3B2F31"/>
              </a:clrFrom>
              <a:clrTo>
                <a:srgbClr val="3B2F3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5825" y="3570288"/>
            <a:ext cx="10429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8" descr="C:\DSCN1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9525" y="2492375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Seguridad Industrial y uniformes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Otros Bienes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Otros Bienes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7587" name="10 Imagen" descr="Estructuras metalicas 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341438"/>
            <a:ext cx="2055812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11 Imagen" descr="Estructuras metalicas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427163"/>
            <a:ext cx="1982788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468313" y="5949950"/>
            <a:ext cx="77755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Estanterías de Ángulos </a:t>
            </a:r>
            <a:r>
              <a:rPr lang="es-E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Ranurados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y Racks de Carga Pesada 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7590" name="16 Imagen" descr="e_fijas0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75" y="1412875"/>
            <a:ext cx="1982788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17 Imagen" descr="pallet_flow0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150" y="3621088"/>
            <a:ext cx="216058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18 Imagen" descr="pallet_flow0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3548063"/>
            <a:ext cx="22320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Otros Bienes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8611" name="14 Imagen" descr="Sprite 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349500"/>
            <a:ext cx="2138362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15 Imagen" descr="Sprite 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420938"/>
            <a:ext cx="2057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16 Imagen" descr="Sprite 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2406650"/>
            <a:ext cx="316706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468313" y="5949950"/>
            <a:ext cx="77755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Artefactos de Iluminación para Mineras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Otros Bienes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9635" name="5 Imagen" descr="Boveda de segurida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3924300"/>
            <a:ext cx="20161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12 Imagen" descr="Grupo Electrogeno Modas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625" y="1412875"/>
            <a:ext cx="294957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916238" y="3284538"/>
            <a:ext cx="23764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Grupos Electrógenos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9638" name="7 Imagen" descr="nuevo-grupo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0213" y="1196975"/>
            <a:ext cx="26622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8 Imagen" descr="cajas_seguridad0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4211638"/>
            <a:ext cx="1695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10 Imagen" descr="puertas_boveda0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1863" y="3851275"/>
            <a:ext cx="19939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555875" y="6156325"/>
            <a:ext cx="43926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Puertas de Bóveda y Cajas de Seguridad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Otros Bienes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63938" y="3384550"/>
            <a:ext cx="21605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Subestación móvil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0660" name="14 Imagen" descr="transformador_trifasic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41450"/>
            <a:ext cx="2206625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827088" y="3376613"/>
            <a:ext cx="2016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Transformadores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0662" name="16 Imagen" descr="Centro_control_motores_MTsafegea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981075"/>
            <a:ext cx="17399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6084888" y="3376613"/>
            <a:ext cx="30591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Centro Control de motores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0664" name="20 Imagen" descr="UPS-500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4005263"/>
            <a:ext cx="23749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21 Imagen" descr="Estabilizadores-SVC5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3933825"/>
            <a:ext cx="26955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22 Imagen" descr="trans_aislamiento-22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4149725"/>
            <a:ext cx="2289175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179388" y="6165850"/>
            <a:ext cx="34559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Transformador de Aislamiento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427538" y="6165850"/>
            <a:ext cx="8651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UPS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732588" y="6092825"/>
            <a:ext cx="19431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Estabilizadores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067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1412875"/>
            <a:ext cx="291623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Título"/>
          <p:cNvSpPr txBox="1">
            <a:spLocks/>
          </p:cNvSpPr>
          <p:nvPr/>
        </p:nvSpPr>
        <p:spPr>
          <a:xfrm>
            <a:off x="611188" y="314166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Plantas para otros sectores</a:t>
            </a:r>
            <a:endParaRPr lang="es-PE" sz="36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Planta de Procesamiento de Cal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2707" name="7 Imagen" descr="8. Planta de procesamiento de Cal - Miner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312863"/>
            <a:ext cx="6480175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Plantas para otros sectores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Plantas para otros sectores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Refinería de Combustible - Petróleo y Gas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3732" name="5 Imagen" descr="3. Refinería de Combustible - Petróleo y G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00" y="1125538"/>
            <a:ext cx="3887788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Plantas para otros sectores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Planta proceso de Gas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4756" name="5 Imagen" descr="2. Planta proceso de Gas - Hidrocarburo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196975"/>
            <a:ext cx="6840537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0" descr="D:\SCANNER\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5775" y="476250"/>
            <a:ext cx="4745038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2885" name="Text Box 21"/>
          <p:cNvSpPr txBox="1">
            <a:spLocks noChangeArrowheads="1"/>
          </p:cNvSpPr>
          <p:nvPr/>
        </p:nvSpPr>
        <p:spPr bwMode="auto">
          <a:xfrm>
            <a:off x="395288" y="4221163"/>
            <a:ext cx="2954337" cy="1138773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Proyectos con Estudio de Impacto Ambiental Aprobados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US$ 16,589 Millones </a:t>
            </a:r>
          </a:p>
        </p:txBody>
      </p:sp>
      <p:pic>
        <p:nvPicPr>
          <p:cNvPr id="205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4175" y="2073275"/>
            <a:ext cx="56515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8750" y="5661025"/>
            <a:ext cx="10588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1975" y="1595438"/>
            <a:ext cx="847725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9" descr="Norsemont min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61263" y="4868863"/>
            <a:ext cx="1025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7" descr="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67375" y="6124575"/>
            <a:ext cx="1046163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5" descr="chariot_header_r6_c2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38575" y="4978400"/>
            <a:ext cx="4937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33" descr="rio-alto-mini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71775" y="3071813"/>
            <a:ext cx="70643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Rectangle 35"/>
          <p:cNvSpPr>
            <a:spLocks noChangeArrowheads="1"/>
          </p:cNvSpPr>
          <p:nvPr/>
        </p:nvSpPr>
        <p:spPr bwMode="auto">
          <a:xfrm>
            <a:off x="3314700" y="3095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1024"/>
          <p:cNvGraphicFramePr>
            <a:graphicFrameLocks noChangeAspect="1"/>
          </p:cNvGraphicFramePr>
          <p:nvPr/>
        </p:nvGraphicFramePr>
        <p:xfrm>
          <a:off x="5286375" y="3375025"/>
          <a:ext cx="1058863" cy="280988"/>
        </p:xfrm>
        <a:graphic>
          <a:graphicData uri="http://schemas.openxmlformats.org/presentationml/2006/ole">
            <p:oleObj spid="_x0000_s2050" r:id="rId14" imgW="4915586" imgH="1295238" progId="">
              <p:embed/>
            </p:oleObj>
          </a:graphicData>
        </a:graphic>
      </p:graphicFrame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3981450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1" name="Object 1025"/>
          <p:cNvGraphicFramePr>
            <a:graphicFrameLocks noChangeAspect="1"/>
          </p:cNvGraphicFramePr>
          <p:nvPr/>
        </p:nvGraphicFramePr>
        <p:xfrm>
          <a:off x="3914775" y="4518025"/>
          <a:ext cx="493713" cy="417513"/>
        </p:xfrm>
        <a:graphic>
          <a:graphicData uri="http://schemas.openxmlformats.org/presentationml/2006/ole">
            <p:oleObj spid="_x0000_s2051" r:id="rId15" imgW="3266667" imgH="2752381" progId="">
              <p:embed/>
            </p:oleObj>
          </a:graphicData>
        </a:graphic>
      </p:graphicFrame>
      <p:pic>
        <p:nvPicPr>
          <p:cNvPr id="2064" name="Picture 38" descr="SOUTHERN COPPER">
            <a:hlinkClick r:id="rId16"/>
          </p:cNvPr>
          <p:cNvPicPr>
            <a:picLocks noChangeAspect="1" noChangeArrowheads="1"/>
          </p:cNvPicPr>
          <p:nvPr/>
        </p:nvPicPr>
        <p:blipFill>
          <a:blip r:embed="rId17" r:link="rId18" cstate="print"/>
          <a:srcRect/>
          <a:stretch>
            <a:fillRect/>
          </a:stretch>
        </p:blipFill>
        <p:spPr bwMode="auto">
          <a:xfrm>
            <a:off x="2771775" y="1843088"/>
            <a:ext cx="635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5" name="Rectangle 42"/>
          <p:cNvSpPr>
            <a:spLocks noChangeArrowheads="1"/>
          </p:cNvSpPr>
          <p:nvPr/>
        </p:nvSpPr>
        <p:spPr bwMode="auto">
          <a:xfrm>
            <a:off x="3886200" y="3162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66" name="Picture 4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81375" y="3757613"/>
            <a:ext cx="77628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7" name="Rectangle 44"/>
          <p:cNvSpPr>
            <a:spLocks noChangeArrowheads="1"/>
          </p:cNvSpPr>
          <p:nvPr/>
        </p:nvSpPr>
        <p:spPr bwMode="auto">
          <a:xfrm>
            <a:off x="3481388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2" name="Object 1026"/>
          <p:cNvGraphicFramePr>
            <a:graphicFrameLocks noChangeAspect="1"/>
          </p:cNvGraphicFramePr>
          <p:nvPr/>
        </p:nvGraphicFramePr>
        <p:xfrm>
          <a:off x="2771775" y="2535238"/>
          <a:ext cx="1200150" cy="255587"/>
        </p:xfrm>
        <a:graphic>
          <a:graphicData uri="http://schemas.openxmlformats.org/presentationml/2006/ole">
            <p:oleObj spid="_x0000_s2052" r:id="rId20" imgW="8190476" imgH="1457143" progId="">
              <p:embed/>
            </p:oleObj>
          </a:graphicData>
        </a:graphic>
      </p:graphicFrame>
      <p:sp>
        <p:nvSpPr>
          <p:cNvPr id="2068" name="Rectangle 46"/>
          <p:cNvSpPr>
            <a:spLocks noChangeArrowheads="1"/>
          </p:cNvSpPr>
          <p:nvPr/>
        </p:nvSpPr>
        <p:spPr bwMode="auto">
          <a:xfrm>
            <a:off x="4010025" y="3081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69" name="Rectangle 48"/>
          <p:cNvSpPr>
            <a:spLocks noChangeArrowheads="1"/>
          </p:cNvSpPr>
          <p:nvPr/>
        </p:nvSpPr>
        <p:spPr bwMode="auto">
          <a:xfrm>
            <a:off x="4186238" y="308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70" name="Picture 47"/>
          <p:cNvPicPr>
            <a:picLocks noChangeAspect="1" noChangeArrowheads="1"/>
          </p:cNvPicPr>
          <p:nvPr/>
        </p:nvPicPr>
        <p:blipFill>
          <a:blip r:embed="rId21" cstate="print"/>
          <a:srcRect l="56509" t="42361" r="31631" b="43480"/>
          <a:stretch>
            <a:fillRect/>
          </a:stretch>
        </p:blipFill>
        <p:spPr bwMode="auto">
          <a:xfrm>
            <a:off x="6657975" y="5216525"/>
            <a:ext cx="49371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1" name="Rectangle 50"/>
          <p:cNvSpPr>
            <a:spLocks noChangeArrowheads="1"/>
          </p:cNvSpPr>
          <p:nvPr/>
        </p:nvSpPr>
        <p:spPr bwMode="auto">
          <a:xfrm>
            <a:off x="4143375" y="308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72" name="Picture 49"/>
          <p:cNvPicPr>
            <a:picLocks noChangeAspect="1" noChangeArrowheads="1"/>
          </p:cNvPicPr>
          <p:nvPr/>
        </p:nvPicPr>
        <p:blipFill>
          <a:blip r:embed="rId21" cstate="print"/>
          <a:srcRect l="70285" t="42361" r="16499" b="43480"/>
          <a:stretch>
            <a:fillRect/>
          </a:stretch>
        </p:blipFill>
        <p:spPr bwMode="auto">
          <a:xfrm>
            <a:off x="7191375" y="3913188"/>
            <a:ext cx="423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5" name="Rectangle 12"/>
          <p:cNvSpPr>
            <a:spLocks noChangeArrowheads="1"/>
          </p:cNvSpPr>
          <p:nvPr/>
        </p:nvSpPr>
        <p:spPr bwMode="auto">
          <a:xfrm>
            <a:off x="7380288" y="6381750"/>
            <a:ext cx="1225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" sz="1100"/>
              <a:t>Fuente:  MEM</a:t>
            </a:r>
            <a:endParaRPr lang="en-US" sz="11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Plantas para otros sectores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088" y="6308725"/>
            <a:ext cx="792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Secadores de harina de pescado</a:t>
            </a:r>
            <a:endParaRPr lang="es-PE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5780" name="5 Imagen" descr="4. Secadores de harina de pescado - Pesc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268413"/>
            <a:ext cx="6615112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C:\Archivos-PC2\Administra\Powerpnt\sni\Nuevo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452563"/>
            <a:ext cx="4514850" cy="44148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3429000" cy="4419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s-MX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E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xperiencia</a:t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</a:br>
            <a:endParaRPr lang="es-MX" sz="20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Tecnología</a:t>
            </a:r>
            <a:endParaRPr lang="es-MX" sz="20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s-MX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alidad</a:t>
            </a:r>
            <a:endParaRPr lang="es-MX" sz="20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es-MX" sz="20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s-MX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Co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mpetitividad</a:t>
            </a:r>
            <a:endParaRPr lang="es-MX" sz="20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es-MX" sz="20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s-MX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Asistencia  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es-MX" sz="20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es-MX" sz="20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Servicios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Arial" charset="0"/>
              </a:rPr>
            </a:br>
            <a:endParaRPr lang="en-US" sz="2000" dirty="0" smtClean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3253" name="Rectangle 7"/>
          <p:cNvSpPr>
            <a:spLocks noChangeArrowheads="1"/>
          </p:cNvSpPr>
          <p:nvPr/>
        </p:nvSpPr>
        <p:spPr bwMode="auto">
          <a:xfrm>
            <a:off x="2057400" y="685800"/>
            <a:ext cx="6781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ndustria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Nacional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eruana ofrece: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52576" y="1276368"/>
            <a:ext cx="6934200" cy="4724400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39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Mayor información en: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b="1" dirty="0" smtClean="0">
              <a:solidFill>
                <a:srgbClr val="C00000"/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Sociedad Nacional de Industrias – SNI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Comités Metal Mecánicos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Centro de Desarrollo Industrial - CDI </a:t>
            </a:r>
            <a:endParaRPr lang="es-ES_tradnl" sz="2200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Los Laureles 365, San Isidro - Lima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Telf.:  215 8888		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Fax:  215 8877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hlinkClick r:id="rId3"/>
              </a:rPr>
              <a:t>www.sni.org.pe</a:t>
            </a:r>
            <a:endParaRPr lang="es-ES_tradnl" sz="2200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hlinkClick r:id="rId4"/>
              </a:rPr>
              <a:t>www.cmm.org.pe</a:t>
            </a:r>
            <a:endParaRPr lang="es-ES_tradnl" sz="2200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hlinkClick r:id="rId5"/>
              </a:rPr>
              <a:t>www.cdi.org.pe</a:t>
            </a:r>
            <a:endParaRPr lang="es-ES_tradnl" sz="2200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2200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E-mail:  </a:t>
            </a: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hlinkClick r:id="rId6"/>
              </a:rPr>
              <a:t>cmm@sni.org.pe</a:t>
            </a:r>
            <a:endParaRPr lang="es-ES_tradnl" sz="2200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2400" dirty="0" smtClean="0">
              <a:solidFill>
                <a:srgbClr val="C00000"/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2400" dirty="0" smtClean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7" name="Text Box 3"/>
          <p:cNvSpPr txBox="1">
            <a:spLocks noChangeArrowheads="1"/>
          </p:cNvSpPr>
          <p:nvPr/>
        </p:nvSpPr>
        <p:spPr bwMode="auto">
          <a:xfrm>
            <a:off x="179388" y="4724400"/>
            <a:ext cx="3384550" cy="877163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Proyectos de Ampliación de Operaciones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US$ 5,097 Millones </a:t>
            </a:r>
          </a:p>
        </p:txBody>
      </p:sp>
      <p:pic>
        <p:nvPicPr>
          <p:cNvPr id="3076" name="Picture 5" descr="D:\SCANNER\0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1450" y="0"/>
            <a:ext cx="485457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4450" y="4648200"/>
            <a:ext cx="4873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 descr="Freeport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2050" y="4724400"/>
            <a:ext cx="14478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9" descr="bhp-log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6050" y="2362200"/>
            <a:ext cx="685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" descr="Vale Logo">
            <a:hlinkClick r:id="rId8" tooltip="Goto First Pag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06650" y="2209800"/>
            <a:ext cx="7620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Rectangle 14">
            <a:hlinkClick r:id="rId10"/>
          </p:cNvPr>
          <p:cNvSpPr>
            <a:spLocks noChangeArrowheads="1"/>
          </p:cNvSpPr>
          <p:nvPr/>
        </p:nvSpPr>
        <p:spPr bwMode="auto">
          <a:xfrm>
            <a:off x="3567113" y="3128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082" name="Picture 13" descr="SOUTHERN COPPER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 cstate="print"/>
          <a:srcRect/>
          <a:stretch>
            <a:fillRect/>
          </a:stretch>
        </p:blipFill>
        <p:spPr bwMode="auto">
          <a:xfrm>
            <a:off x="4083050" y="6096000"/>
            <a:ext cx="13239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Rectangle 16"/>
          <p:cNvSpPr>
            <a:spLocks noChangeArrowheads="1"/>
          </p:cNvSpPr>
          <p:nvPr/>
        </p:nvSpPr>
        <p:spPr bwMode="auto">
          <a:xfrm>
            <a:off x="3467100" y="3071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084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26050" y="3706813"/>
            <a:ext cx="83820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7" descr="SOUTHERN COPPER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 cstate="print"/>
          <a:srcRect/>
          <a:stretch>
            <a:fillRect/>
          </a:stretch>
        </p:blipFill>
        <p:spPr bwMode="auto">
          <a:xfrm>
            <a:off x="7588250" y="5867400"/>
            <a:ext cx="13239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Rectangle 19"/>
          <p:cNvSpPr>
            <a:spLocks noChangeArrowheads="1"/>
          </p:cNvSpPr>
          <p:nvPr/>
        </p:nvSpPr>
        <p:spPr bwMode="auto">
          <a:xfrm>
            <a:off x="3148013" y="3052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087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59450" y="3479800"/>
            <a:ext cx="914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Rectangle 21">
            <a:hlinkClick r:id="rId15"/>
          </p:cNvPr>
          <p:cNvSpPr>
            <a:spLocks noChangeArrowheads="1"/>
          </p:cNvSpPr>
          <p:nvPr/>
        </p:nvSpPr>
        <p:spPr bwMode="auto">
          <a:xfrm>
            <a:off x="3376613" y="3057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089" name="Picture 20" descr="VOTORANTIM">
            <a:hlinkClick r:id="rId15"/>
          </p:cNvPr>
          <p:cNvPicPr>
            <a:picLocks noChangeAspect="1" noChangeArrowheads="1"/>
          </p:cNvPicPr>
          <p:nvPr/>
        </p:nvPicPr>
        <p:blipFill>
          <a:blip r:embed="rId16" r:link="rId17" cstate="print"/>
          <a:srcRect/>
          <a:stretch>
            <a:fillRect/>
          </a:stretch>
        </p:blipFill>
        <p:spPr bwMode="auto">
          <a:xfrm>
            <a:off x="2711450" y="4038600"/>
            <a:ext cx="127158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2" descr="SOUTHERN COPPER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 cstate="print"/>
          <a:srcRect/>
          <a:stretch>
            <a:fillRect/>
          </a:stretch>
        </p:blipFill>
        <p:spPr bwMode="auto">
          <a:xfrm>
            <a:off x="3778250" y="5638800"/>
            <a:ext cx="13239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Rectangle 24"/>
          <p:cNvSpPr>
            <a:spLocks noChangeArrowheads="1"/>
          </p:cNvSpPr>
          <p:nvPr/>
        </p:nvSpPr>
        <p:spPr bwMode="auto">
          <a:xfrm>
            <a:off x="3348038" y="3148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092" name="Picture 2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06650" y="2620963"/>
            <a:ext cx="990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3" name="Rectangle 26"/>
          <p:cNvSpPr>
            <a:spLocks noChangeArrowheads="1"/>
          </p:cNvSpPr>
          <p:nvPr/>
        </p:nvSpPr>
        <p:spPr bwMode="auto">
          <a:xfrm>
            <a:off x="4048125" y="2905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094" name="Picture 2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68850" y="2362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5" name="Rectangle 28"/>
          <p:cNvSpPr>
            <a:spLocks noChangeArrowheads="1"/>
          </p:cNvSpPr>
          <p:nvPr/>
        </p:nvSpPr>
        <p:spPr bwMode="auto">
          <a:xfrm>
            <a:off x="4057650" y="3119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74" name="Object 0"/>
          <p:cNvGraphicFramePr>
            <a:graphicFrameLocks noChangeAspect="1"/>
          </p:cNvGraphicFramePr>
          <p:nvPr/>
        </p:nvGraphicFramePr>
        <p:xfrm>
          <a:off x="6216650" y="5943600"/>
          <a:ext cx="457200" cy="274638"/>
        </p:xfrm>
        <a:graphic>
          <a:graphicData uri="http://schemas.openxmlformats.org/presentationml/2006/ole">
            <p:oleObj spid="_x0000_s3074" r:id="rId20" imgW="2523810" imgH="1523810" progId="">
              <p:embed/>
            </p:oleObj>
          </a:graphicData>
        </a:graphic>
      </p:graphicFrame>
      <p:sp>
        <p:nvSpPr>
          <p:cNvPr id="3096" name="Rectangle 30"/>
          <p:cNvSpPr>
            <a:spLocks noChangeArrowheads="1"/>
          </p:cNvSpPr>
          <p:nvPr/>
        </p:nvSpPr>
        <p:spPr bwMode="auto">
          <a:xfrm>
            <a:off x="4057650" y="3119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97" name="Rectangle 32"/>
          <p:cNvSpPr>
            <a:spLocks noChangeArrowheads="1"/>
          </p:cNvSpPr>
          <p:nvPr/>
        </p:nvSpPr>
        <p:spPr bwMode="auto">
          <a:xfrm>
            <a:off x="3695700" y="3162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98" name="Rectangle 34"/>
          <p:cNvSpPr>
            <a:spLocks noChangeArrowheads="1"/>
          </p:cNvSpPr>
          <p:nvPr/>
        </p:nvSpPr>
        <p:spPr bwMode="auto">
          <a:xfrm>
            <a:off x="3667125" y="3157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099" name="Picture 33" descr="http://www.ilafa42.com/images/cajamarquilla.gif"/>
          <p:cNvPicPr>
            <a:picLocks noChangeAspect="1" noChangeArrowheads="1"/>
          </p:cNvPicPr>
          <p:nvPr/>
        </p:nvPicPr>
        <p:blipFill>
          <a:blip r:embed="rId21" r:link="rId22" cstate="print"/>
          <a:srcRect/>
          <a:stretch>
            <a:fillRect/>
          </a:stretch>
        </p:blipFill>
        <p:spPr bwMode="auto">
          <a:xfrm>
            <a:off x="2711450" y="3505200"/>
            <a:ext cx="1057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0" name="Rectangle 38"/>
          <p:cNvSpPr>
            <a:spLocks noChangeArrowheads="1"/>
          </p:cNvSpPr>
          <p:nvPr/>
        </p:nvSpPr>
        <p:spPr bwMode="auto">
          <a:xfrm>
            <a:off x="3986213" y="2967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101" name="Picture 37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235450" y="2362200"/>
            <a:ext cx="5334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" name="Rectangle 40"/>
          <p:cNvSpPr>
            <a:spLocks noChangeArrowheads="1"/>
          </p:cNvSpPr>
          <p:nvPr/>
        </p:nvSpPr>
        <p:spPr bwMode="auto">
          <a:xfrm>
            <a:off x="4262438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103" name="Picture 41"/>
          <p:cNvPicPr>
            <a:picLocks noChangeAspect="1" noChangeArrowheads="1"/>
          </p:cNvPicPr>
          <p:nvPr/>
        </p:nvPicPr>
        <p:blipFill>
          <a:blip r:embed="rId24" cstate="print"/>
          <a:srcRect t="7010" r="18558"/>
          <a:stretch>
            <a:fillRect/>
          </a:stretch>
        </p:blipFill>
        <p:spPr bwMode="auto">
          <a:xfrm>
            <a:off x="5683250" y="2794000"/>
            <a:ext cx="14478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4" name="Rectangle 43"/>
          <p:cNvSpPr>
            <a:spLocks noChangeArrowheads="1"/>
          </p:cNvSpPr>
          <p:nvPr/>
        </p:nvSpPr>
        <p:spPr bwMode="auto">
          <a:xfrm>
            <a:off x="3695700" y="3162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105" name="Picture 42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911850" y="2438400"/>
            <a:ext cx="11430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Picture 4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35850" y="4495800"/>
            <a:ext cx="1447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9" name="Rectangle 12"/>
          <p:cNvSpPr>
            <a:spLocks noChangeArrowheads="1"/>
          </p:cNvSpPr>
          <p:nvPr/>
        </p:nvSpPr>
        <p:spPr bwMode="auto">
          <a:xfrm>
            <a:off x="6875463" y="6496050"/>
            <a:ext cx="12255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s-ES" sz="1100"/>
              <a:t>Fuente:  MEM</a:t>
            </a:r>
            <a:endParaRPr lang="en-US" sz="11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7" descr="Southern copper Cor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0050" y="4186238"/>
            <a:ext cx="167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6419" name="Text Box 3"/>
          <p:cNvSpPr txBox="1">
            <a:spLocks noChangeArrowheads="1"/>
          </p:cNvSpPr>
          <p:nvPr/>
        </p:nvSpPr>
        <p:spPr bwMode="auto">
          <a:xfrm>
            <a:off x="179388" y="4868863"/>
            <a:ext cx="3384550" cy="915987"/>
          </a:xfrm>
          <a:prstGeom prst="rect">
            <a:avLst/>
          </a:prstGeom>
          <a:solidFill>
            <a:srgbClr val="C5A53F">
              <a:alpha val="50000"/>
            </a:srgbClr>
          </a:solidFill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PROYECTOS MINEROS </a:t>
            </a:r>
            <a:b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 EXPLORACIÓN</a:t>
            </a:r>
            <a:b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s-ES" dirty="0">
                <a:solidFill>
                  <a:srgbClr val="C5A53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US$ 20,714 Millones </a:t>
            </a:r>
          </a:p>
        </p:txBody>
      </p:sp>
      <p:pic>
        <p:nvPicPr>
          <p:cNvPr id="4101" name="Picture 5" descr="D:\SCANNER\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5250" y="-12700"/>
            <a:ext cx="523398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9" descr="logo_minmeta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0" y="1828800"/>
            <a:ext cx="9144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logo_yanacoch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2450" y="25146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milp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92450" y="3429000"/>
            <a:ext cx="7620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0" descr="cuervo_resourc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07250" y="38862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4" descr="BearCreek_web-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4450" y="4419600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3650" y="28956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7" descr="Cañariac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64050" y="1447800"/>
            <a:ext cx="8382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9" descr="20091209-200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78450" y="2438400"/>
            <a:ext cx="10668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Rectangle 21">
            <a:hlinkClick r:id="rId14"/>
          </p:cNvPr>
          <p:cNvSpPr>
            <a:spLocks noChangeArrowheads="1"/>
          </p:cNvSpPr>
          <p:nvPr/>
        </p:nvSpPr>
        <p:spPr bwMode="auto">
          <a:xfrm>
            <a:off x="3719513" y="304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11" name="Picture 20" descr="ANGLO AMERICAN">
            <a:hlinkClick r:id="rId14"/>
          </p:cNvPr>
          <p:cNvPicPr>
            <a:picLocks noChangeAspect="1" noChangeArrowheads="1"/>
          </p:cNvPicPr>
          <p:nvPr/>
        </p:nvPicPr>
        <p:blipFill>
          <a:blip r:embed="rId15" r:link="rId16" cstate="print"/>
          <a:srcRect/>
          <a:stretch>
            <a:fillRect/>
          </a:stretch>
        </p:blipFill>
        <p:spPr bwMode="auto">
          <a:xfrm>
            <a:off x="5378450" y="2047875"/>
            <a:ext cx="12192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Rectangle 23"/>
          <p:cNvSpPr>
            <a:spLocks noChangeArrowheads="1"/>
          </p:cNvSpPr>
          <p:nvPr/>
        </p:nvSpPr>
        <p:spPr bwMode="auto">
          <a:xfrm>
            <a:off x="3771900" y="2986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13" name="Picture 2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02050" y="812800"/>
            <a:ext cx="8382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Rectangle 25"/>
          <p:cNvSpPr>
            <a:spLocks noChangeArrowheads="1"/>
          </p:cNvSpPr>
          <p:nvPr/>
        </p:nvSpPr>
        <p:spPr bwMode="auto">
          <a:xfrm>
            <a:off x="3124200" y="304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15" name="Picture 2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35250" y="1828800"/>
            <a:ext cx="990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" name="il_fi" descr="http://www.saluslaboris.com.pe/imgs/quechu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491880" y="332656"/>
            <a:ext cx="153617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7" name="Rectangle 28"/>
          <p:cNvSpPr>
            <a:spLocks noChangeArrowheads="1"/>
          </p:cNvSpPr>
          <p:nvPr/>
        </p:nvSpPr>
        <p:spPr bwMode="auto">
          <a:xfrm>
            <a:off x="3619500" y="3071813"/>
            <a:ext cx="9144000" cy="0"/>
          </a:xfrm>
          <a:prstGeom prst="rect">
            <a:avLst/>
          </a:prstGeom>
          <a:solidFill>
            <a:srgbClr val="FFFFF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18" name="il_fi" descr="http://www.saluslaboris.com.pe/imgs/quechua.jpg"/>
          <p:cNvPicPr>
            <a:picLocks noChangeAspect="1" noChangeArrowheads="1"/>
          </p:cNvPicPr>
          <p:nvPr/>
        </p:nvPicPr>
        <p:blipFill>
          <a:blip r:embed="rId19" r:link="rId20" cstate="print"/>
          <a:srcRect/>
          <a:stretch>
            <a:fillRect/>
          </a:stretch>
        </p:blipFill>
        <p:spPr bwMode="auto">
          <a:xfrm>
            <a:off x="7512050" y="4943475"/>
            <a:ext cx="152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9" name="Rectangle 31"/>
          <p:cNvSpPr>
            <a:spLocks noChangeArrowheads="1"/>
          </p:cNvSpPr>
          <p:nvPr/>
        </p:nvSpPr>
        <p:spPr bwMode="auto">
          <a:xfrm>
            <a:off x="3810000" y="3352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20" name="Picture 30"/>
          <p:cNvPicPr>
            <a:picLocks noChangeAspect="1" noChangeArrowheads="1"/>
          </p:cNvPicPr>
          <p:nvPr/>
        </p:nvPicPr>
        <p:blipFill>
          <a:blip r:embed="rId21" cstate="print"/>
          <a:srcRect l="36760" t="24110" r="34912" b="67792"/>
          <a:stretch>
            <a:fillRect/>
          </a:stretch>
        </p:blipFill>
        <p:spPr bwMode="auto">
          <a:xfrm>
            <a:off x="5378450" y="6096000"/>
            <a:ext cx="990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1" name="Picture 33" descr="JINZHAO MINING PERU S.A.">
            <a:hlinkClick r:id="rId22" tooltip="JINZHAO MINING PERU S.A.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464050" y="5486400"/>
            <a:ext cx="838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0"/>
          <p:cNvGraphicFramePr>
            <a:graphicFrameLocks noChangeAspect="1"/>
          </p:cNvGraphicFramePr>
          <p:nvPr/>
        </p:nvGraphicFramePr>
        <p:xfrm>
          <a:off x="7893050" y="5562600"/>
          <a:ext cx="685800" cy="414338"/>
        </p:xfrm>
        <a:graphic>
          <a:graphicData uri="http://schemas.openxmlformats.org/presentationml/2006/ole">
            <p:oleObj spid="_x0000_s65538" r:id="rId24" imgW="4552381" imgH="2781688" progId="MSPhotoEd.3">
              <p:embed/>
            </p:oleObj>
          </a:graphicData>
        </a:graphic>
      </p:graphicFrame>
      <p:sp>
        <p:nvSpPr>
          <p:cNvPr id="4122" name="Rectangle 37"/>
          <p:cNvSpPr>
            <a:spLocks noChangeArrowheads="1"/>
          </p:cNvSpPr>
          <p:nvPr/>
        </p:nvSpPr>
        <p:spPr bwMode="auto">
          <a:xfrm>
            <a:off x="3424238" y="3162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23" name="Picture 3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454650" y="1676400"/>
            <a:ext cx="1371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4" name="Rectangle 39"/>
          <p:cNvSpPr>
            <a:spLocks noChangeArrowheads="1"/>
          </p:cNvSpPr>
          <p:nvPr/>
        </p:nvSpPr>
        <p:spPr bwMode="auto">
          <a:xfrm>
            <a:off x="3705225" y="3071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25" name="Picture 38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140450" y="3992563"/>
            <a:ext cx="6096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6" name="Rectangle 41"/>
          <p:cNvSpPr>
            <a:spLocks noChangeArrowheads="1"/>
          </p:cNvSpPr>
          <p:nvPr/>
        </p:nvSpPr>
        <p:spPr bwMode="auto">
          <a:xfrm>
            <a:off x="1524000" y="358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27" name="Picture 40"/>
          <p:cNvPicPr>
            <a:picLocks noChangeAspect="1" noChangeArrowheads="1"/>
          </p:cNvPicPr>
          <p:nvPr/>
        </p:nvPicPr>
        <p:blipFill>
          <a:blip r:embed="rId27" cstate="print"/>
          <a:srcRect l="29710" t="38933" r="26431" b="47334"/>
          <a:stretch>
            <a:fillRect/>
          </a:stretch>
        </p:blipFill>
        <p:spPr bwMode="auto">
          <a:xfrm>
            <a:off x="5759450" y="4495800"/>
            <a:ext cx="7620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8" name="Picture 8" descr="milpo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921250" y="3886200"/>
            <a:ext cx="5334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9" name="Rectangle 44"/>
          <p:cNvSpPr>
            <a:spLocks noChangeArrowheads="1"/>
          </p:cNvSpPr>
          <p:nvPr/>
        </p:nvSpPr>
        <p:spPr bwMode="auto">
          <a:xfrm>
            <a:off x="4014788" y="2952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30" name="Picture 43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708400" y="5013325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2" name="Picture 6"/>
          <p:cNvPicPr>
            <a:picLocks noChangeAspect="1" noChangeArrowheads="1"/>
          </p:cNvPicPr>
          <p:nvPr/>
        </p:nvPicPr>
        <p:blipFill>
          <a:blip r:embed="rId30" cstate="print"/>
          <a:srcRect l="4794" t="16360" r="72321" b="67889"/>
          <a:stretch>
            <a:fillRect/>
          </a:stretch>
        </p:blipFill>
        <p:spPr bwMode="auto">
          <a:xfrm>
            <a:off x="7740650" y="260350"/>
            <a:ext cx="1177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1332</Words>
  <Application>Microsoft Office PowerPoint</Application>
  <PresentationFormat>On-screen Show (4:3)</PresentationFormat>
  <Paragraphs>455</Paragraphs>
  <Slides>72</Slides>
  <Notes>62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Tema de Office</vt:lpstr>
      <vt:lpstr>CorelDRAW</vt:lpstr>
      <vt:lpstr>Chart</vt:lpstr>
      <vt:lpstr>Foto de Microsoft Photo Editor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Ejemplos de contribución de la Industria Nacional</vt:lpstr>
      <vt:lpstr>Contribución de la Industria Nacional</vt:lpstr>
      <vt:lpstr>Contribución de la Industria Nacional</vt:lpstr>
      <vt:lpstr>Slide 20</vt:lpstr>
      <vt:lpstr>Construcciones Metálicas para Minería</vt:lpstr>
      <vt:lpstr>Construcciones Metálicas para Minería</vt:lpstr>
      <vt:lpstr>Construcciones Metálicas para Minería</vt:lpstr>
      <vt:lpstr>Construcciones Metálicas para Minería</vt:lpstr>
      <vt:lpstr>Construcciones Metálicas para Minería</vt:lpstr>
      <vt:lpstr>Construcciones Metálicas para Minería</vt:lpstr>
      <vt:lpstr>Slide 27</vt:lpstr>
      <vt:lpstr>Slide 28</vt:lpstr>
      <vt:lpstr>Slide 29</vt:lpstr>
      <vt:lpstr>Slide 30</vt:lpstr>
      <vt:lpstr>Slide 31</vt:lpstr>
      <vt:lpstr>Plantas, Maquinarias y Equipos</vt:lpstr>
      <vt:lpstr>Slide 33</vt:lpstr>
      <vt:lpstr>Slide 34</vt:lpstr>
      <vt:lpstr>Slide 35</vt:lpstr>
      <vt:lpstr>Plantas, Maquinarias y Equipos</vt:lpstr>
      <vt:lpstr>Slide 37</vt:lpstr>
      <vt:lpstr>Slide 38</vt:lpstr>
      <vt:lpstr>Slide 39</vt:lpstr>
      <vt:lpstr>Slide 40</vt:lpstr>
      <vt:lpstr>Plantas, Maquinarias y Equipos</vt:lpstr>
      <vt:lpstr>Servicio de Maquinas eléctricas para empresas mineras</vt:lpstr>
      <vt:lpstr>Servicio de Maquinas eléctricas para empresas Mineras</vt:lpstr>
      <vt:lpstr>Servicio de Maquinas eléctricas para empresas Mineras</vt:lpstr>
      <vt:lpstr>Plantas, Maquinarias y Equipos</vt:lpstr>
      <vt:lpstr>Plantas, Maquinarias y Equipos</vt:lpstr>
      <vt:lpstr>Slide 47</vt:lpstr>
      <vt:lpstr>Slide 48</vt:lpstr>
      <vt:lpstr>Slide 49</vt:lpstr>
      <vt:lpstr>Slide 50</vt:lpstr>
      <vt:lpstr>Productos especiales para Minería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Otros Bienes</vt:lpstr>
      <vt:lpstr>Otros Bienes</vt:lpstr>
      <vt:lpstr>Otros Bienes</vt:lpstr>
      <vt:lpstr>Otros Bienes</vt:lpstr>
      <vt:lpstr>Otros Bienes</vt:lpstr>
      <vt:lpstr>Otros Bienes</vt:lpstr>
      <vt:lpstr>Otros Bienes</vt:lpstr>
      <vt:lpstr>Slide 66</vt:lpstr>
      <vt:lpstr>Plantas para otros sectores</vt:lpstr>
      <vt:lpstr>Plantas para otros sectores</vt:lpstr>
      <vt:lpstr>Plantas para otros sectores</vt:lpstr>
      <vt:lpstr>Plantas para otros sectores</vt:lpstr>
      <vt:lpstr>Slide 71</vt:lpstr>
      <vt:lpstr>Slide 72</vt:lpstr>
    </vt:vector>
  </TitlesOfParts>
  <Company>Lenovo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Lenovo User</dc:creator>
  <cp:lastModifiedBy>usertemp</cp:lastModifiedBy>
  <cp:revision>170</cp:revision>
  <dcterms:created xsi:type="dcterms:W3CDTF">2011-06-02T16:03:58Z</dcterms:created>
  <dcterms:modified xsi:type="dcterms:W3CDTF">2011-07-14T22:34:50Z</dcterms:modified>
</cp:coreProperties>
</file>